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9653702-D4D7-4CA9-BF7E-34DCAE5CA45C}" type="datetimeFigureOut">
              <a:rPr lang="en-GB" smtClean="0"/>
              <a:t>25/01/2021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111FF1-0765-436D-AA0D-8A6E622C6CA0}" type="slidenum">
              <a:rPr lang="en-GB" smtClean="0"/>
              <a:t>‹#›</a:t>
            </a:fld>
            <a:endParaRPr lang="en-GB"/>
          </a:p>
        </p:txBody>
      </p:sp>
    </p:spTree>
    <p:extLst>
      <p:ext uri="{BB962C8B-B14F-4D97-AF65-F5344CB8AC3E}">
        <p14:creationId xmlns:p14="http://schemas.microsoft.com/office/powerpoint/2010/main" val="1228661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9653702-D4D7-4CA9-BF7E-34DCAE5CA45C}" type="datetimeFigureOut">
              <a:rPr lang="en-GB" smtClean="0"/>
              <a:t>25/01/2021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111FF1-0765-436D-AA0D-8A6E622C6CA0}" type="slidenum">
              <a:rPr lang="en-GB" smtClean="0"/>
              <a:t>‹#›</a:t>
            </a:fld>
            <a:endParaRPr lang="en-GB"/>
          </a:p>
        </p:txBody>
      </p:sp>
    </p:spTree>
    <p:extLst>
      <p:ext uri="{BB962C8B-B14F-4D97-AF65-F5344CB8AC3E}">
        <p14:creationId xmlns:p14="http://schemas.microsoft.com/office/powerpoint/2010/main" val="2323113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9653702-D4D7-4CA9-BF7E-34DCAE5CA45C}" type="datetimeFigureOut">
              <a:rPr lang="en-GB" smtClean="0"/>
              <a:t>25/01/2021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111FF1-0765-436D-AA0D-8A6E622C6CA0}" type="slidenum">
              <a:rPr lang="en-GB" smtClean="0"/>
              <a:t>‹#›</a:t>
            </a:fld>
            <a:endParaRPr lang="en-GB"/>
          </a:p>
        </p:txBody>
      </p:sp>
    </p:spTree>
    <p:extLst>
      <p:ext uri="{BB962C8B-B14F-4D97-AF65-F5344CB8AC3E}">
        <p14:creationId xmlns:p14="http://schemas.microsoft.com/office/powerpoint/2010/main" val="1417039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9653702-D4D7-4CA9-BF7E-34DCAE5CA45C}" type="datetimeFigureOut">
              <a:rPr lang="en-GB" smtClean="0"/>
              <a:t>25/01/2021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111FF1-0765-436D-AA0D-8A6E622C6CA0}" type="slidenum">
              <a:rPr lang="en-GB" smtClean="0"/>
              <a:t>‹#›</a:t>
            </a:fld>
            <a:endParaRPr lang="en-GB"/>
          </a:p>
        </p:txBody>
      </p:sp>
    </p:spTree>
    <p:extLst>
      <p:ext uri="{BB962C8B-B14F-4D97-AF65-F5344CB8AC3E}">
        <p14:creationId xmlns:p14="http://schemas.microsoft.com/office/powerpoint/2010/main" val="3112168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653702-D4D7-4CA9-BF7E-34DCAE5CA45C}" type="datetimeFigureOut">
              <a:rPr lang="en-GB" smtClean="0"/>
              <a:t>25/01/2021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111FF1-0765-436D-AA0D-8A6E622C6CA0}" type="slidenum">
              <a:rPr lang="en-GB" smtClean="0"/>
              <a:t>‹#›</a:t>
            </a:fld>
            <a:endParaRPr lang="en-GB"/>
          </a:p>
        </p:txBody>
      </p:sp>
    </p:spTree>
    <p:extLst>
      <p:ext uri="{BB962C8B-B14F-4D97-AF65-F5344CB8AC3E}">
        <p14:creationId xmlns:p14="http://schemas.microsoft.com/office/powerpoint/2010/main" val="2862798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9653702-D4D7-4CA9-BF7E-34DCAE5CA45C}" type="datetimeFigureOut">
              <a:rPr lang="en-GB" smtClean="0"/>
              <a:t>25/01/2021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111FF1-0765-436D-AA0D-8A6E622C6CA0}" type="slidenum">
              <a:rPr lang="en-GB" smtClean="0"/>
              <a:t>‹#›</a:t>
            </a:fld>
            <a:endParaRPr lang="en-GB"/>
          </a:p>
        </p:txBody>
      </p:sp>
    </p:spTree>
    <p:extLst>
      <p:ext uri="{BB962C8B-B14F-4D97-AF65-F5344CB8AC3E}">
        <p14:creationId xmlns:p14="http://schemas.microsoft.com/office/powerpoint/2010/main" val="1033683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9653702-D4D7-4CA9-BF7E-34DCAE5CA45C}" type="datetimeFigureOut">
              <a:rPr lang="en-GB" smtClean="0"/>
              <a:t>25/01/2021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0111FF1-0765-436D-AA0D-8A6E622C6CA0}" type="slidenum">
              <a:rPr lang="en-GB" smtClean="0"/>
              <a:t>‹#›</a:t>
            </a:fld>
            <a:endParaRPr lang="en-GB"/>
          </a:p>
        </p:txBody>
      </p:sp>
    </p:spTree>
    <p:extLst>
      <p:ext uri="{BB962C8B-B14F-4D97-AF65-F5344CB8AC3E}">
        <p14:creationId xmlns:p14="http://schemas.microsoft.com/office/powerpoint/2010/main" val="350867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9653702-D4D7-4CA9-BF7E-34DCAE5CA45C}" type="datetimeFigureOut">
              <a:rPr lang="en-GB" smtClean="0"/>
              <a:t>25/01/2021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0111FF1-0765-436D-AA0D-8A6E622C6CA0}" type="slidenum">
              <a:rPr lang="en-GB" smtClean="0"/>
              <a:t>‹#›</a:t>
            </a:fld>
            <a:endParaRPr lang="en-GB"/>
          </a:p>
        </p:txBody>
      </p:sp>
    </p:spTree>
    <p:extLst>
      <p:ext uri="{BB962C8B-B14F-4D97-AF65-F5344CB8AC3E}">
        <p14:creationId xmlns:p14="http://schemas.microsoft.com/office/powerpoint/2010/main" val="3589046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653702-D4D7-4CA9-BF7E-34DCAE5CA45C}" type="datetimeFigureOut">
              <a:rPr lang="en-GB" smtClean="0"/>
              <a:t>25/01/2021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0111FF1-0765-436D-AA0D-8A6E622C6CA0}" type="slidenum">
              <a:rPr lang="en-GB" smtClean="0"/>
              <a:t>‹#›</a:t>
            </a:fld>
            <a:endParaRPr lang="en-GB"/>
          </a:p>
        </p:txBody>
      </p:sp>
    </p:spTree>
    <p:extLst>
      <p:ext uri="{BB962C8B-B14F-4D97-AF65-F5344CB8AC3E}">
        <p14:creationId xmlns:p14="http://schemas.microsoft.com/office/powerpoint/2010/main" val="3943686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653702-D4D7-4CA9-BF7E-34DCAE5CA45C}" type="datetimeFigureOut">
              <a:rPr lang="en-GB" smtClean="0"/>
              <a:t>25/01/2021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111FF1-0765-436D-AA0D-8A6E622C6CA0}" type="slidenum">
              <a:rPr lang="en-GB" smtClean="0"/>
              <a:t>‹#›</a:t>
            </a:fld>
            <a:endParaRPr lang="en-GB"/>
          </a:p>
        </p:txBody>
      </p:sp>
    </p:spTree>
    <p:extLst>
      <p:ext uri="{BB962C8B-B14F-4D97-AF65-F5344CB8AC3E}">
        <p14:creationId xmlns:p14="http://schemas.microsoft.com/office/powerpoint/2010/main" val="2438743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653702-D4D7-4CA9-BF7E-34DCAE5CA45C}" type="datetimeFigureOut">
              <a:rPr lang="en-GB" smtClean="0"/>
              <a:t>25/01/2021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111FF1-0765-436D-AA0D-8A6E622C6CA0}" type="slidenum">
              <a:rPr lang="en-GB" smtClean="0"/>
              <a:t>‹#›</a:t>
            </a:fld>
            <a:endParaRPr lang="en-GB"/>
          </a:p>
        </p:txBody>
      </p:sp>
    </p:spTree>
    <p:extLst>
      <p:ext uri="{BB962C8B-B14F-4D97-AF65-F5344CB8AC3E}">
        <p14:creationId xmlns:p14="http://schemas.microsoft.com/office/powerpoint/2010/main" val="2888292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653702-D4D7-4CA9-BF7E-34DCAE5CA45C}" type="datetimeFigureOut">
              <a:rPr lang="en-GB" smtClean="0"/>
              <a:t>25/01/2021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111FF1-0765-436D-AA0D-8A6E622C6CA0}" type="slidenum">
              <a:rPr lang="en-GB" smtClean="0"/>
              <a:t>‹#›</a:t>
            </a:fld>
            <a:endParaRPr lang="en-GB"/>
          </a:p>
        </p:txBody>
      </p:sp>
    </p:spTree>
    <p:extLst>
      <p:ext uri="{BB962C8B-B14F-4D97-AF65-F5344CB8AC3E}">
        <p14:creationId xmlns:p14="http://schemas.microsoft.com/office/powerpoint/2010/main" val="3390877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88641"/>
            <a:ext cx="7772400" cy="576064"/>
          </a:xfrm>
          <a:ln/>
        </p:spPr>
        <p:style>
          <a:lnRef idx="2">
            <a:schemeClr val="accent2"/>
          </a:lnRef>
          <a:fillRef idx="1">
            <a:schemeClr val="lt1"/>
          </a:fillRef>
          <a:effectRef idx="0">
            <a:schemeClr val="accent2"/>
          </a:effectRef>
          <a:fontRef idx="minor">
            <a:schemeClr val="dk1"/>
          </a:fontRef>
        </p:style>
        <p:txBody>
          <a:bodyPr>
            <a:noAutofit/>
          </a:bodyPr>
          <a:lstStyle/>
          <a:p>
            <a:r>
              <a:rPr lang="en-GB" sz="1400" b="1" dirty="0">
                <a:latin typeface="Arial Narrow" panose="020B0606020202030204" pitchFamily="34" charset="0"/>
              </a:rPr>
              <a:t>SRD Curriculum Overview </a:t>
            </a:r>
            <a:br>
              <a:rPr lang="en-GB" sz="1400" b="1" dirty="0">
                <a:latin typeface="Arial Narrow" panose="020B0606020202030204" pitchFamily="34" charset="0"/>
              </a:rPr>
            </a:br>
            <a:r>
              <a:rPr lang="en-GB" sz="1400" b="1" dirty="0">
                <a:latin typeface="Arial Narrow" panose="020B0606020202030204" pitchFamily="34" charset="0"/>
              </a:rPr>
              <a:t>Spring  2021</a:t>
            </a:r>
            <a:br>
              <a:rPr lang="en-GB" sz="1400" b="1" dirty="0">
                <a:latin typeface="Arial Narrow" panose="020B0606020202030204" pitchFamily="34" charset="0"/>
              </a:rPr>
            </a:br>
            <a:endParaRPr lang="en-GB" sz="1400" b="1" dirty="0">
              <a:latin typeface="Arial Narrow" panose="020B0606020202030204" pitchFamily="34" charset="0"/>
            </a:endParaRPr>
          </a:p>
        </p:txBody>
      </p:sp>
      <p:sp>
        <p:nvSpPr>
          <p:cNvPr id="4" name="Rounded Rectangle 3"/>
          <p:cNvSpPr/>
          <p:nvPr/>
        </p:nvSpPr>
        <p:spPr>
          <a:xfrm>
            <a:off x="226137" y="821988"/>
            <a:ext cx="2097267" cy="2062249"/>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endParaRPr lang="en-GB" dirty="0">
              <a:latin typeface="Arial Narrow" panose="020B0606020202030204" pitchFamily="34" charset="0"/>
            </a:endParaRPr>
          </a:p>
        </p:txBody>
      </p:sp>
      <p:sp>
        <p:nvSpPr>
          <p:cNvPr id="11" name="Rounded Rectangle 10"/>
          <p:cNvSpPr/>
          <p:nvPr/>
        </p:nvSpPr>
        <p:spPr>
          <a:xfrm>
            <a:off x="2411760" y="854092"/>
            <a:ext cx="2088232" cy="2051775"/>
          </a:xfrm>
          <a:prstGeom prst="roundRect">
            <a:avLst/>
          </a:prstGeom>
          <a:ln/>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12" name="Rounded Rectangle 11"/>
          <p:cNvSpPr/>
          <p:nvPr/>
        </p:nvSpPr>
        <p:spPr>
          <a:xfrm>
            <a:off x="4572000" y="900585"/>
            <a:ext cx="2088232" cy="2005282"/>
          </a:xfrm>
          <a:prstGeom prst="roundRect">
            <a:avLst/>
          </a:prstGeom>
          <a:ln/>
        </p:spPr>
        <p:style>
          <a:lnRef idx="2">
            <a:schemeClr val="accent4"/>
          </a:lnRef>
          <a:fillRef idx="1">
            <a:schemeClr val="lt1"/>
          </a:fillRef>
          <a:effectRef idx="0">
            <a:schemeClr val="accent4"/>
          </a:effectRef>
          <a:fontRef idx="minor">
            <a:schemeClr val="dk1"/>
          </a:fontRef>
        </p:style>
        <p:txBody>
          <a:bodyPr rtlCol="0" anchor="ctr"/>
          <a:lstStyle/>
          <a:p>
            <a:pPr algn="ctr"/>
            <a:endParaRPr lang="en-GB" dirty="0"/>
          </a:p>
        </p:txBody>
      </p:sp>
      <p:sp>
        <p:nvSpPr>
          <p:cNvPr id="13" name="Rounded Rectangle 12"/>
          <p:cNvSpPr/>
          <p:nvPr/>
        </p:nvSpPr>
        <p:spPr>
          <a:xfrm>
            <a:off x="6744347" y="881125"/>
            <a:ext cx="2088232" cy="2003112"/>
          </a:xfrm>
          <a:prstGeom prst="roundRect">
            <a:avLst/>
          </a:prstGeom>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14" name="Rounded Rectangle 13"/>
          <p:cNvSpPr/>
          <p:nvPr/>
        </p:nvSpPr>
        <p:spPr>
          <a:xfrm>
            <a:off x="213536" y="4560789"/>
            <a:ext cx="2122470" cy="2088232"/>
          </a:xfrm>
          <a:prstGeom prst="roundRect">
            <a:avLst/>
          </a:prstGeom>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15" name="Rounded Rectangle 14"/>
          <p:cNvSpPr/>
          <p:nvPr/>
        </p:nvSpPr>
        <p:spPr>
          <a:xfrm>
            <a:off x="2411760" y="4552811"/>
            <a:ext cx="2160240" cy="2088232"/>
          </a:xfrm>
          <a:prstGeom prst="roundRect">
            <a:avLst/>
          </a:prstGeom>
          <a:ln/>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16" name="Rounded Rectangle 15"/>
          <p:cNvSpPr/>
          <p:nvPr/>
        </p:nvSpPr>
        <p:spPr>
          <a:xfrm>
            <a:off x="4639873" y="4639808"/>
            <a:ext cx="2160240" cy="2102652"/>
          </a:xfrm>
          <a:prstGeom prst="roundRect">
            <a:avLst/>
          </a:prstGeom>
          <a:ln/>
        </p:spPr>
        <p:style>
          <a:lnRef idx="2">
            <a:schemeClr val="accent3"/>
          </a:lnRef>
          <a:fillRef idx="1">
            <a:schemeClr val="lt1"/>
          </a:fillRef>
          <a:effectRef idx="0">
            <a:schemeClr val="accent3"/>
          </a:effectRef>
          <a:fontRef idx="minor">
            <a:schemeClr val="dk1"/>
          </a:fontRef>
        </p:style>
        <p:txBody>
          <a:bodyPr rtlCol="0" anchor="ctr"/>
          <a:lstStyle/>
          <a:p>
            <a:endParaRPr lang="en-GB" sz="900" dirty="0">
              <a:solidFill>
                <a:srgbClr val="FF0000"/>
              </a:solidFill>
              <a:latin typeface="Arial Narrow" panose="020B0606020202030204" pitchFamily="34" charset="0"/>
            </a:endParaRPr>
          </a:p>
        </p:txBody>
      </p:sp>
      <p:sp>
        <p:nvSpPr>
          <p:cNvPr id="17" name="Rounded Rectangle 16"/>
          <p:cNvSpPr/>
          <p:nvPr/>
        </p:nvSpPr>
        <p:spPr>
          <a:xfrm>
            <a:off x="6910493" y="4569189"/>
            <a:ext cx="2016224" cy="2102653"/>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a:p>
        </p:txBody>
      </p:sp>
      <p:sp>
        <p:nvSpPr>
          <p:cNvPr id="18" name="Rounded Rectangle 17"/>
          <p:cNvSpPr/>
          <p:nvPr/>
        </p:nvSpPr>
        <p:spPr>
          <a:xfrm>
            <a:off x="479029" y="2988919"/>
            <a:ext cx="2880320" cy="1468809"/>
          </a:xfrm>
          <a:prstGeom prst="roundRect">
            <a:avLst/>
          </a:prstGeom>
          <a:ln w="28575">
            <a:solidFill>
              <a:srgbClr val="CC0099"/>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0" name="Rounded Rectangle 19"/>
          <p:cNvSpPr/>
          <p:nvPr/>
        </p:nvSpPr>
        <p:spPr>
          <a:xfrm>
            <a:off x="5770511" y="2989688"/>
            <a:ext cx="2952328" cy="1468809"/>
          </a:xfrm>
          <a:prstGeom prst="roundRect">
            <a:avLst/>
          </a:prstGeom>
          <a:ln w="28575">
            <a:solidFill>
              <a:srgbClr val="FF66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1" name="TextBox 20"/>
          <p:cNvSpPr txBox="1"/>
          <p:nvPr/>
        </p:nvSpPr>
        <p:spPr>
          <a:xfrm>
            <a:off x="266978" y="854092"/>
            <a:ext cx="2050461" cy="2308324"/>
          </a:xfrm>
          <a:prstGeom prst="rect">
            <a:avLst/>
          </a:prstGeom>
          <a:noFill/>
        </p:spPr>
        <p:txBody>
          <a:bodyPr wrap="square" rtlCol="0">
            <a:spAutoFit/>
          </a:bodyPr>
          <a:lstStyle/>
          <a:p>
            <a:pPr algn="ctr"/>
            <a:r>
              <a:rPr lang="en-GB" sz="900" b="1" u="sng" dirty="0">
                <a:latin typeface="Arial Narrow" panose="020B0606020202030204" pitchFamily="34" charset="0"/>
              </a:rPr>
              <a:t>PE</a:t>
            </a:r>
          </a:p>
          <a:p>
            <a:endParaRPr lang="en-GB" sz="900" b="1" u="sng" dirty="0">
              <a:latin typeface="Arial Narrow" panose="020B0606020202030204" pitchFamily="34" charset="0"/>
            </a:endParaRPr>
          </a:p>
          <a:p>
            <a:r>
              <a:rPr lang="en-GB" sz="900" dirty="0">
                <a:solidFill>
                  <a:srgbClr val="000000"/>
                </a:solidFill>
                <a:latin typeface="Calibri" panose="020F0502020204030204" pitchFamily="34" charset="0"/>
              </a:rPr>
              <a:t>Games - Unit Award </a:t>
            </a:r>
            <a:r>
              <a:rPr lang="en-GB" sz="900" dirty="0" err="1">
                <a:solidFill>
                  <a:srgbClr val="000000"/>
                </a:solidFill>
                <a:latin typeface="Calibri" panose="020F0502020204030204" pitchFamily="34" charset="0"/>
              </a:rPr>
              <a:t>Boccia</a:t>
            </a:r>
            <a:endParaRPr lang="en-GB" sz="900" dirty="0">
              <a:solidFill>
                <a:srgbClr val="000000"/>
              </a:solidFill>
              <a:latin typeface="Calibri" panose="020F0502020204030204" pitchFamily="34" charset="0"/>
            </a:endParaRPr>
          </a:p>
          <a:p>
            <a:r>
              <a:rPr lang="en-GB" sz="900" dirty="0">
                <a:solidFill>
                  <a:srgbClr val="000000"/>
                </a:solidFill>
                <a:latin typeface="Calibri" panose="020F0502020204030204" pitchFamily="34" charset="0"/>
              </a:rPr>
              <a:t> </a:t>
            </a:r>
          </a:p>
          <a:p>
            <a:pPr marL="171450" indent="-171450">
              <a:buFont typeface="Arial" panose="020B0604020202020204" pitchFamily="34" charset="0"/>
              <a:buChar char="•"/>
            </a:pPr>
            <a:r>
              <a:rPr lang="en-GB" sz="900" dirty="0">
                <a:solidFill>
                  <a:srgbClr val="000000"/>
                </a:solidFill>
                <a:latin typeface="Calibri" panose="020F0502020204030204" pitchFamily="34" charset="0"/>
              </a:rPr>
              <a:t>Aim and propel a </a:t>
            </a:r>
            <a:r>
              <a:rPr lang="en-GB" sz="900" dirty="0" err="1">
                <a:solidFill>
                  <a:srgbClr val="000000"/>
                </a:solidFill>
                <a:latin typeface="Calibri" panose="020F0502020204030204" pitchFamily="34" charset="0"/>
              </a:rPr>
              <a:t>boccia</a:t>
            </a:r>
            <a:r>
              <a:rPr lang="en-GB" sz="900" dirty="0">
                <a:solidFill>
                  <a:srgbClr val="000000"/>
                </a:solidFill>
                <a:latin typeface="Calibri" panose="020F0502020204030204" pitchFamily="34" charset="0"/>
              </a:rPr>
              <a:t> ball</a:t>
            </a:r>
          </a:p>
          <a:p>
            <a:pPr marL="171450" indent="-171450">
              <a:buFont typeface="Arial" panose="020B0604020202020204" pitchFamily="34" charset="0"/>
              <a:buChar char="•"/>
            </a:pPr>
            <a:r>
              <a:rPr lang="en-GB" sz="900" dirty="0">
                <a:solidFill>
                  <a:srgbClr val="000000"/>
                </a:solidFill>
                <a:latin typeface="Calibri" panose="020F0502020204030204" pitchFamily="34" charset="0"/>
              </a:rPr>
              <a:t>Aim and propel a </a:t>
            </a:r>
            <a:r>
              <a:rPr lang="en-GB" sz="900" dirty="0" err="1">
                <a:solidFill>
                  <a:srgbClr val="000000"/>
                </a:solidFill>
                <a:latin typeface="Calibri" panose="020F0502020204030204" pitchFamily="34" charset="0"/>
              </a:rPr>
              <a:t>boccia</a:t>
            </a:r>
            <a:r>
              <a:rPr lang="en-GB" sz="900" dirty="0">
                <a:solidFill>
                  <a:srgbClr val="000000"/>
                </a:solidFill>
                <a:latin typeface="Calibri" panose="020F0502020204030204" pitchFamily="34" charset="0"/>
              </a:rPr>
              <a:t> ball at a variety of objects</a:t>
            </a:r>
          </a:p>
          <a:p>
            <a:pPr marL="171450" indent="-171450">
              <a:buFont typeface="Arial" panose="020B0604020202020204" pitchFamily="34" charset="0"/>
              <a:buChar char="•"/>
            </a:pPr>
            <a:r>
              <a:rPr lang="en-GB" sz="900" dirty="0">
                <a:solidFill>
                  <a:srgbClr val="000000"/>
                </a:solidFill>
                <a:latin typeface="Calibri" panose="020F0502020204030204" pitchFamily="34" charset="0"/>
              </a:rPr>
              <a:t>Aim at a jack ball</a:t>
            </a:r>
          </a:p>
          <a:p>
            <a:pPr marL="171450" indent="-171450">
              <a:buFont typeface="Arial" panose="020B0604020202020204" pitchFamily="34" charset="0"/>
              <a:buChar char="•"/>
            </a:pPr>
            <a:r>
              <a:rPr lang="en-GB" sz="900" dirty="0">
                <a:solidFill>
                  <a:srgbClr val="000000"/>
                </a:solidFill>
                <a:latin typeface="Calibri" panose="020F0502020204030204" pitchFamily="34" charset="0"/>
              </a:rPr>
              <a:t>Participate in a game of </a:t>
            </a:r>
            <a:r>
              <a:rPr lang="en-GB" sz="900" dirty="0" err="1">
                <a:solidFill>
                  <a:srgbClr val="000000"/>
                </a:solidFill>
                <a:latin typeface="Calibri" panose="020F0502020204030204" pitchFamily="34" charset="0"/>
              </a:rPr>
              <a:t>boccia</a:t>
            </a:r>
            <a:endParaRPr lang="en-GB" sz="900" dirty="0">
              <a:solidFill>
                <a:srgbClr val="000000"/>
              </a:solidFill>
              <a:latin typeface="Calibri" panose="020F0502020204030204" pitchFamily="34" charset="0"/>
            </a:endParaRPr>
          </a:p>
          <a:p>
            <a:pPr marL="171450" indent="-171450">
              <a:buFont typeface="Arial" panose="020B0604020202020204" pitchFamily="34" charset="0"/>
              <a:buChar char="•"/>
            </a:pPr>
            <a:r>
              <a:rPr lang="en-GB" sz="900" dirty="0">
                <a:solidFill>
                  <a:srgbClr val="000000"/>
                </a:solidFill>
                <a:latin typeface="Calibri" panose="020F0502020204030204" pitchFamily="34" charset="0"/>
              </a:rPr>
              <a:t>Take turns with a partner in a small group</a:t>
            </a:r>
          </a:p>
          <a:p>
            <a:pPr marL="171450" indent="-171450">
              <a:buFont typeface="Arial" panose="020B0604020202020204" pitchFamily="34" charset="0"/>
              <a:buChar char="•"/>
            </a:pPr>
            <a:r>
              <a:rPr lang="en-GB" sz="900" dirty="0">
                <a:solidFill>
                  <a:srgbClr val="000000"/>
                </a:solidFill>
                <a:latin typeface="Calibri" panose="020F0502020204030204" pitchFamily="34" charset="0"/>
              </a:rPr>
              <a:t>Work with others in a small group</a:t>
            </a:r>
          </a:p>
          <a:p>
            <a:pPr marL="171450" indent="-171450">
              <a:buFont typeface="Arial" panose="020B0604020202020204" pitchFamily="34" charset="0"/>
              <a:buChar char="•"/>
            </a:pPr>
            <a:r>
              <a:rPr lang="en-GB" sz="900" dirty="0">
                <a:solidFill>
                  <a:srgbClr val="000000"/>
                </a:solidFill>
                <a:latin typeface="Calibri" panose="020F0502020204030204" pitchFamily="34" charset="0"/>
              </a:rPr>
              <a:t>Officiate part of a game with support ​</a:t>
            </a:r>
          </a:p>
          <a:p>
            <a:endParaRPr lang="en-GB" sz="900" b="1" dirty="0">
              <a:latin typeface="Arial Narrow" panose="020B0606020202030204" pitchFamily="34" charset="0"/>
            </a:endParaRPr>
          </a:p>
          <a:p>
            <a:r>
              <a:rPr lang="en-GB" sz="900" b="1" dirty="0">
                <a:latin typeface="Arial Narrow" panose="020B0606020202030204" pitchFamily="34" charset="0"/>
              </a:rPr>
              <a:t> </a:t>
            </a:r>
          </a:p>
        </p:txBody>
      </p:sp>
      <p:sp>
        <p:nvSpPr>
          <p:cNvPr id="22" name="TextBox 21"/>
          <p:cNvSpPr txBox="1"/>
          <p:nvPr/>
        </p:nvSpPr>
        <p:spPr>
          <a:xfrm>
            <a:off x="2415996" y="841083"/>
            <a:ext cx="2050461" cy="2446824"/>
          </a:xfrm>
          <a:prstGeom prst="rect">
            <a:avLst/>
          </a:prstGeom>
          <a:noFill/>
        </p:spPr>
        <p:txBody>
          <a:bodyPr wrap="square" rtlCol="0">
            <a:spAutoFit/>
          </a:bodyPr>
          <a:lstStyle/>
          <a:p>
            <a:pPr lvl="0" algn="ctr"/>
            <a:r>
              <a:rPr lang="en-GB" sz="900" b="1" u="sng" dirty="0">
                <a:solidFill>
                  <a:prstClr val="black"/>
                </a:solidFill>
                <a:latin typeface="Arial Narrow" panose="020B0606020202030204" pitchFamily="34" charset="0"/>
              </a:rPr>
              <a:t>Computing </a:t>
            </a:r>
          </a:p>
          <a:p>
            <a:endParaRPr lang="en-GB" sz="900" dirty="0">
              <a:latin typeface="Arial Narrow" panose="020B0606020202030204" pitchFamily="34" charset="0"/>
            </a:endParaRPr>
          </a:p>
          <a:p>
            <a:r>
              <a:rPr lang="en-GB" sz="900" dirty="0">
                <a:latin typeface="Arial Narrow" panose="020B0606020202030204" pitchFamily="34" charset="0"/>
              </a:rPr>
              <a:t>Technology All Around Us:</a:t>
            </a:r>
          </a:p>
          <a:p>
            <a:endParaRPr lang="en-GB" sz="900" dirty="0">
              <a:latin typeface="Arial Narrow" panose="020B0606020202030204" pitchFamily="34" charset="0"/>
            </a:endParaRPr>
          </a:p>
          <a:p>
            <a:r>
              <a:rPr lang="en-GB" sz="900" dirty="0">
                <a:latin typeface="Arial Narrow" panose="020B0606020202030204" pitchFamily="34" charset="0"/>
              </a:rPr>
              <a:t>What technology do you use at home?</a:t>
            </a:r>
          </a:p>
          <a:p>
            <a:r>
              <a:rPr lang="en-GB" sz="900" dirty="0">
                <a:latin typeface="Arial Narrow" panose="020B0606020202030204" pitchFamily="34" charset="0"/>
              </a:rPr>
              <a:t>How many different technology devices can you see at home and outside.</a:t>
            </a:r>
          </a:p>
          <a:p>
            <a:endParaRPr lang="en-GB" sz="800" dirty="0">
              <a:solidFill>
                <a:srgbClr val="FF0000"/>
              </a:solidFill>
              <a:latin typeface="Arial Narrow" panose="020B0606020202030204" pitchFamily="34" charset="0"/>
            </a:endParaRPr>
          </a:p>
          <a:p>
            <a:endParaRPr lang="en-GB" sz="800" dirty="0">
              <a:solidFill>
                <a:srgbClr val="FF0000"/>
              </a:solidFill>
              <a:latin typeface="Arial Narrow" panose="020B0606020202030204" pitchFamily="34" charset="0"/>
            </a:endParaRPr>
          </a:p>
          <a:p>
            <a:r>
              <a:rPr lang="en-GB" sz="800" dirty="0">
                <a:latin typeface="Arial Narrow" panose="020B0606020202030204" pitchFamily="34" charset="0"/>
              </a:rPr>
              <a:t>E-Safety</a:t>
            </a:r>
            <a:r>
              <a:rPr lang="en-GB" sz="800" dirty="0">
                <a:solidFill>
                  <a:srgbClr val="FF0000"/>
                </a:solidFill>
                <a:latin typeface="Arial Narrow" panose="020B0606020202030204" pitchFamily="34" charset="0"/>
              </a:rPr>
              <a:t> </a:t>
            </a:r>
          </a:p>
          <a:p>
            <a:r>
              <a:rPr lang="en-GB" sz="800" dirty="0">
                <a:latin typeface="Arial Narrow" panose="020B0606020202030204" pitchFamily="34" charset="0"/>
              </a:rPr>
              <a:t>Exploring reliability in the online world. ‘An internet we trust ’ True or false.</a:t>
            </a:r>
            <a:endParaRPr lang="en-GB" sz="800" dirty="0">
              <a:solidFill>
                <a:srgbClr val="FF0000"/>
              </a:solidFill>
              <a:latin typeface="Arial Narrow" panose="020B0606020202030204" pitchFamily="34" charset="0"/>
            </a:endParaRPr>
          </a:p>
          <a:p>
            <a:r>
              <a:rPr lang="en-GB" sz="800" dirty="0">
                <a:latin typeface="Arial Narrow" panose="020B0606020202030204" pitchFamily="34" charset="0"/>
              </a:rPr>
              <a:t>Participating with Safer internet Day – watching educational videos </a:t>
            </a:r>
          </a:p>
          <a:p>
            <a:endParaRPr lang="en-GB" sz="800" dirty="0">
              <a:latin typeface="Arial Narrow" panose="020B0606020202030204" pitchFamily="34" charset="0"/>
            </a:endParaRPr>
          </a:p>
          <a:p>
            <a:endParaRPr lang="en-GB" sz="800" b="1" i="1" dirty="0">
              <a:latin typeface="Arial Narrow" panose="020B0606020202030204" pitchFamily="34" charset="0"/>
            </a:endParaRPr>
          </a:p>
          <a:p>
            <a:endParaRPr lang="en-GB" sz="900" b="1" dirty="0">
              <a:latin typeface="Arial Narrow" panose="020B0606020202030204" pitchFamily="34" charset="0"/>
            </a:endParaRPr>
          </a:p>
          <a:p>
            <a:endParaRPr lang="en-GB" sz="900" b="1" dirty="0">
              <a:latin typeface="Arial Narrow" panose="020B0606020202030204" pitchFamily="34" charset="0"/>
            </a:endParaRPr>
          </a:p>
        </p:txBody>
      </p:sp>
      <p:sp>
        <p:nvSpPr>
          <p:cNvPr id="23" name="TextBox 22"/>
          <p:cNvSpPr txBox="1"/>
          <p:nvPr/>
        </p:nvSpPr>
        <p:spPr>
          <a:xfrm>
            <a:off x="4645488" y="900280"/>
            <a:ext cx="2050461" cy="2031325"/>
          </a:xfrm>
          <a:prstGeom prst="rect">
            <a:avLst/>
          </a:prstGeom>
          <a:noFill/>
        </p:spPr>
        <p:txBody>
          <a:bodyPr wrap="square" rtlCol="0">
            <a:spAutoFit/>
          </a:bodyPr>
          <a:lstStyle/>
          <a:p>
            <a:r>
              <a:rPr lang="en-GB" sz="900" b="1" u="sng">
                <a:latin typeface="Arial Narrow" panose="020B0606020202030204" pitchFamily="34" charset="0"/>
              </a:rPr>
              <a:t>Accreditation Pathway</a:t>
            </a:r>
          </a:p>
          <a:p>
            <a:r>
              <a:rPr lang="en-GB" sz="900" u="sng">
                <a:latin typeface="Arial Narrow" panose="020B0606020202030204" pitchFamily="34" charset="0"/>
              </a:rPr>
              <a:t>WJEC Additional English  and AQA Unit Awards</a:t>
            </a:r>
          </a:p>
          <a:p>
            <a:r>
              <a:rPr lang="en-GB" sz="900">
                <a:latin typeface="Arial Narrow" panose="020B0606020202030204" pitchFamily="34" charset="0"/>
              </a:rPr>
              <a:t>WJEC Exploring Advertising– Entry 2</a:t>
            </a:r>
          </a:p>
          <a:p>
            <a:r>
              <a:rPr lang="en-GB" sz="900">
                <a:latin typeface="Arial Narrow" panose="020B0606020202030204" pitchFamily="34" charset="0"/>
              </a:rPr>
              <a:t>AQA – Journal Writing and Journal writing during the COVID-19 pandemic </a:t>
            </a:r>
          </a:p>
          <a:p>
            <a:r>
              <a:rPr lang="en-GB" sz="900">
                <a:latin typeface="Arial Narrow" panose="020B0606020202030204" pitchFamily="34" charset="0"/>
              </a:rPr>
              <a:t>Introduction to Writing Biographies</a:t>
            </a:r>
          </a:p>
          <a:p>
            <a:r>
              <a:rPr lang="en-GB" sz="900">
                <a:latin typeface="Arial Narrow" panose="020B0606020202030204" pitchFamily="34" charset="0"/>
              </a:rPr>
              <a:t>Development and exploration of SPAG and literacy.</a:t>
            </a:r>
          </a:p>
          <a:p>
            <a:r>
              <a:rPr lang="en-GB" sz="900">
                <a:latin typeface="Arial Narrow" panose="020B0606020202030204" pitchFamily="34" charset="0"/>
              </a:rPr>
              <a:t>Dedicated opportunities for 1:1 reading and development of specific skills.</a:t>
            </a:r>
          </a:p>
          <a:p>
            <a:r>
              <a:rPr lang="en-GB" sz="900">
                <a:latin typeface="Arial Narrow" panose="020B0606020202030204" pitchFamily="34" charset="0"/>
              </a:rPr>
              <a:t>Speaking and Listening / Communication -  presentations of current topics and pupils’ personal interests</a:t>
            </a:r>
            <a:r>
              <a:rPr lang="en-GB" sz="900">
                <a:solidFill>
                  <a:srgbClr val="FF0000"/>
                </a:solidFill>
                <a:latin typeface="Arial Narrow" panose="020B0606020202030204" pitchFamily="34" charset="0"/>
              </a:rPr>
              <a:t>.</a:t>
            </a:r>
            <a:endParaRPr lang="en-GB" sz="900" dirty="0">
              <a:solidFill>
                <a:srgbClr val="FF0000"/>
              </a:solidFill>
              <a:latin typeface="Arial Narrow" panose="020B0606020202030204" pitchFamily="34" charset="0"/>
            </a:endParaRPr>
          </a:p>
        </p:txBody>
      </p:sp>
      <p:sp>
        <p:nvSpPr>
          <p:cNvPr id="24" name="TextBox 23"/>
          <p:cNvSpPr txBox="1"/>
          <p:nvPr/>
        </p:nvSpPr>
        <p:spPr>
          <a:xfrm>
            <a:off x="6816445" y="944606"/>
            <a:ext cx="2050461" cy="1477328"/>
          </a:xfrm>
          <a:prstGeom prst="rect">
            <a:avLst/>
          </a:prstGeom>
          <a:noFill/>
        </p:spPr>
        <p:txBody>
          <a:bodyPr wrap="square" rtlCol="0">
            <a:spAutoFit/>
          </a:bodyPr>
          <a:lstStyle/>
          <a:p>
            <a:pPr algn="ctr"/>
            <a:r>
              <a:rPr lang="en-GB" sz="900" b="1" u="sng" dirty="0">
                <a:latin typeface="Arial Narrow" panose="020B0606020202030204" pitchFamily="34" charset="0"/>
              </a:rPr>
              <a:t>Maths  </a:t>
            </a:r>
          </a:p>
          <a:p>
            <a:r>
              <a:rPr lang="en-GB" sz="900" b="1" u="sng" dirty="0">
                <a:latin typeface="Arial Narrow" panose="020B0606020202030204" pitchFamily="34" charset="0"/>
              </a:rPr>
              <a:t>Accreditation Pathway</a:t>
            </a:r>
          </a:p>
          <a:p>
            <a:endParaRPr lang="en-GB" sz="900" b="1" u="sng" dirty="0">
              <a:latin typeface="Arial Narrow" panose="020B0606020202030204" pitchFamily="34" charset="0"/>
            </a:endParaRPr>
          </a:p>
          <a:p>
            <a:r>
              <a:rPr lang="en-GB" sz="900" b="1" dirty="0">
                <a:solidFill>
                  <a:srgbClr val="FF0000"/>
                </a:solidFill>
                <a:latin typeface="Arial Narrow" panose="020B0606020202030204" pitchFamily="34" charset="0"/>
              </a:rPr>
              <a:t> </a:t>
            </a:r>
            <a:r>
              <a:rPr lang="en-GB" sz="900" b="1" dirty="0">
                <a:latin typeface="Arial Narrow" panose="020B0606020202030204" pitchFamily="34" charset="0"/>
              </a:rPr>
              <a:t>AQA Entry Level Maths, AQA functional Skills Maths, AQA Unit Awards</a:t>
            </a:r>
          </a:p>
          <a:p>
            <a:endParaRPr lang="en-GB" sz="900" b="1" dirty="0">
              <a:latin typeface="Arial Narrow" panose="020B0606020202030204" pitchFamily="34" charset="0"/>
            </a:endParaRPr>
          </a:p>
          <a:p>
            <a:r>
              <a:rPr lang="en-GB" sz="900" b="1" dirty="0">
                <a:latin typeface="Arial Narrow" panose="020B0606020202030204" pitchFamily="34" charset="0"/>
              </a:rPr>
              <a:t>Component 2: The four operations</a:t>
            </a:r>
          </a:p>
          <a:p>
            <a:r>
              <a:rPr lang="en-GB" sz="900" b="1" dirty="0">
                <a:latin typeface="Arial Narrow" panose="020B0606020202030204" pitchFamily="34" charset="0"/>
              </a:rPr>
              <a:t>Component 6: Measures </a:t>
            </a:r>
          </a:p>
          <a:p>
            <a:r>
              <a:rPr lang="en-GB" sz="900" b="1" dirty="0">
                <a:latin typeface="Arial Narrow" panose="020B0606020202030204" pitchFamily="34" charset="0"/>
              </a:rPr>
              <a:t>Component 8: Statistics</a:t>
            </a:r>
          </a:p>
          <a:p>
            <a:endParaRPr lang="en-GB" sz="900" b="1" dirty="0">
              <a:latin typeface="Arial Narrow" panose="020B0606020202030204" pitchFamily="34" charset="0"/>
            </a:endParaRPr>
          </a:p>
        </p:txBody>
      </p:sp>
      <p:sp>
        <p:nvSpPr>
          <p:cNvPr id="25" name="TextBox 24"/>
          <p:cNvSpPr txBox="1"/>
          <p:nvPr/>
        </p:nvSpPr>
        <p:spPr>
          <a:xfrm>
            <a:off x="599077" y="2995790"/>
            <a:ext cx="2726035" cy="1708160"/>
          </a:xfrm>
          <a:prstGeom prst="rect">
            <a:avLst/>
          </a:prstGeom>
          <a:noFill/>
        </p:spPr>
        <p:txBody>
          <a:bodyPr wrap="square" rtlCol="0">
            <a:spAutoFit/>
          </a:bodyPr>
          <a:lstStyle/>
          <a:p>
            <a:pPr algn="ctr"/>
            <a:r>
              <a:rPr lang="en-GB" sz="900" b="1" u="sng" dirty="0">
                <a:latin typeface="Arial Narrow" panose="020B0606020202030204" pitchFamily="34" charset="0"/>
              </a:rPr>
              <a:t>ASDAN   </a:t>
            </a:r>
          </a:p>
          <a:p>
            <a:r>
              <a:rPr lang="en-GB" sz="900" b="1" u="sng" dirty="0">
                <a:latin typeface="Arial Narrow" panose="020B0606020202030204" pitchFamily="34" charset="0"/>
              </a:rPr>
              <a:t>Accreditation Pathway</a:t>
            </a:r>
          </a:p>
          <a:p>
            <a:r>
              <a:rPr lang="en-GB" sz="900" b="1" dirty="0">
                <a:latin typeface="Arial Narrow" panose="020B0606020202030204" pitchFamily="34" charset="0"/>
              </a:rPr>
              <a:t> </a:t>
            </a:r>
          </a:p>
          <a:p>
            <a:r>
              <a:rPr lang="en-GB" sz="900" b="1" dirty="0">
                <a:latin typeface="Arial Narrow" panose="020B0606020202030204" pitchFamily="34" charset="0"/>
              </a:rPr>
              <a:t>Students are working towards units to be completed for their ASDAN certificates</a:t>
            </a:r>
            <a:endParaRPr lang="en-GB" sz="900" b="1" u="sng" dirty="0">
              <a:latin typeface="Arial Narrow" panose="020B0606020202030204" pitchFamily="34" charset="0"/>
            </a:endParaRPr>
          </a:p>
          <a:p>
            <a:r>
              <a:rPr lang="en-GB" sz="1000" dirty="0"/>
              <a:t>2A Community</a:t>
            </a:r>
          </a:p>
          <a:p>
            <a:r>
              <a:rPr lang="en-GB" sz="1000" dirty="0"/>
              <a:t>9A/B Science and Technology</a:t>
            </a:r>
          </a:p>
          <a:p>
            <a:r>
              <a:rPr lang="en-GB" sz="1000" dirty="0"/>
              <a:t>8A World Of Work Unit 3, 4 (year 11), 5, 6, 7,8  </a:t>
            </a:r>
          </a:p>
          <a:p>
            <a:r>
              <a:rPr lang="en-GB" sz="1000" dirty="0"/>
              <a:t>4B Home Management</a:t>
            </a:r>
          </a:p>
          <a:p>
            <a:endParaRPr lang="en-GB" sz="1000" dirty="0"/>
          </a:p>
          <a:p>
            <a:endParaRPr lang="en-GB" sz="1000" dirty="0">
              <a:solidFill>
                <a:srgbClr val="FF0000"/>
              </a:solidFill>
              <a:latin typeface="Arial Narrow" panose="020B0606020202030204" pitchFamily="34" charset="0"/>
            </a:endParaRPr>
          </a:p>
        </p:txBody>
      </p:sp>
      <p:sp>
        <p:nvSpPr>
          <p:cNvPr id="26" name="TextBox 25"/>
          <p:cNvSpPr txBox="1"/>
          <p:nvPr/>
        </p:nvSpPr>
        <p:spPr>
          <a:xfrm>
            <a:off x="6221444" y="2988919"/>
            <a:ext cx="2050461" cy="1431161"/>
          </a:xfrm>
          <a:prstGeom prst="rect">
            <a:avLst/>
          </a:prstGeom>
          <a:noFill/>
        </p:spPr>
        <p:txBody>
          <a:bodyPr wrap="square" rtlCol="0">
            <a:spAutoFit/>
          </a:bodyPr>
          <a:lstStyle/>
          <a:p>
            <a:pPr algn="ctr"/>
            <a:r>
              <a:rPr lang="en-GB" sz="900" b="1" u="sng" dirty="0">
                <a:latin typeface="Arial Narrow" panose="020B0606020202030204" pitchFamily="34" charset="0"/>
              </a:rPr>
              <a:t>PSCHE  </a:t>
            </a:r>
          </a:p>
          <a:p>
            <a:r>
              <a:rPr lang="en-GB" sz="900" b="1" u="sng" dirty="0">
                <a:latin typeface="Arial Narrow" panose="020B0606020202030204" pitchFamily="34" charset="0"/>
              </a:rPr>
              <a:t>Accreditation Pathway</a:t>
            </a:r>
          </a:p>
          <a:p>
            <a:r>
              <a:rPr lang="en-GB" sz="900" b="1" dirty="0">
                <a:latin typeface="Arial Narrow" panose="020B0606020202030204" pitchFamily="34" charset="0"/>
              </a:rPr>
              <a:t>QCA Entry Level PSE  (Year 11)</a:t>
            </a:r>
          </a:p>
          <a:p>
            <a:r>
              <a:rPr lang="en-GB" sz="1000" dirty="0"/>
              <a:t>Unit 4 Personal Finance</a:t>
            </a:r>
          </a:p>
          <a:p>
            <a:r>
              <a:rPr lang="en-GB" sz="1000" dirty="0"/>
              <a:t>Unit 6: Healthy Lifestyles</a:t>
            </a:r>
          </a:p>
          <a:p>
            <a:endParaRPr lang="en-GB" sz="1000" dirty="0"/>
          </a:p>
          <a:p>
            <a:r>
              <a:rPr lang="en-GB" sz="1000" b="1" dirty="0"/>
              <a:t>WJEC Pathways  (Year 9/10)</a:t>
            </a:r>
          </a:p>
          <a:p>
            <a:r>
              <a:rPr lang="en-GB" sz="1000" dirty="0"/>
              <a:t>WJEC: Managing Own Money</a:t>
            </a:r>
          </a:p>
          <a:p>
            <a:r>
              <a:rPr lang="en-GB" sz="1000" dirty="0"/>
              <a:t>WJEC: Healthy Living</a:t>
            </a:r>
          </a:p>
        </p:txBody>
      </p:sp>
      <p:sp>
        <p:nvSpPr>
          <p:cNvPr id="27" name="TextBox 26"/>
          <p:cNvSpPr txBox="1"/>
          <p:nvPr/>
        </p:nvSpPr>
        <p:spPr>
          <a:xfrm>
            <a:off x="275320" y="4582235"/>
            <a:ext cx="2050461" cy="1892826"/>
          </a:xfrm>
          <a:prstGeom prst="rect">
            <a:avLst/>
          </a:prstGeom>
          <a:noFill/>
        </p:spPr>
        <p:txBody>
          <a:bodyPr wrap="square" rtlCol="0">
            <a:spAutoFit/>
          </a:bodyPr>
          <a:lstStyle/>
          <a:p>
            <a:pPr algn="ctr"/>
            <a:r>
              <a:rPr lang="en-GB" sz="900" b="1" u="sng" dirty="0">
                <a:latin typeface="Arial Narrow" panose="020B0606020202030204" pitchFamily="34" charset="0"/>
              </a:rPr>
              <a:t>Science </a:t>
            </a:r>
          </a:p>
          <a:p>
            <a:r>
              <a:rPr lang="en-GB" sz="900" b="1" u="sng" dirty="0">
                <a:latin typeface="Arial Narrow" panose="020B0606020202030204" pitchFamily="34" charset="0"/>
              </a:rPr>
              <a:t>Accreditation WJEC Entry Level  Pathway and AQA Unit Awards</a:t>
            </a:r>
          </a:p>
          <a:p>
            <a:endParaRPr lang="en-GB" sz="900" b="1" u="sng" dirty="0">
              <a:latin typeface="Arial Narrow" panose="020B0606020202030204" pitchFamily="34" charset="0"/>
            </a:endParaRPr>
          </a:p>
          <a:p>
            <a:r>
              <a:rPr lang="en-GB" sz="900" b="1" dirty="0">
                <a:latin typeface="Arial Narrow" panose="020B0606020202030204" pitchFamily="34" charset="0"/>
              </a:rPr>
              <a:t>Chemical Products used in the Home and their Environmental Impact</a:t>
            </a:r>
          </a:p>
          <a:p>
            <a:r>
              <a:rPr lang="en-GB" sz="900" b="1" dirty="0">
                <a:latin typeface="Arial Narrow" panose="020B0606020202030204" pitchFamily="34" charset="0"/>
              </a:rPr>
              <a:t>Entry 2 and 3</a:t>
            </a:r>
          </a:p>
          <a:p>
            <a:endParaRPr lang="en-GB" sz="900" b="1" u="sng" dirty="0">
              <a:latin typeface="Arial Narrow" panose="020B0606020202030204" pitchFamily="34" charset="0"/>
            </a:endParaRPr>
          </a:p>
          <a:p>
            <a:r>
              <a:rPr lang="en-GB" sz="900" b="1" dirty="0">
                <a:latin typeface="Arial Narrow" panose="020B0606020202030204" pitchFamily="34" charset="0"/>
              </a:rPr>
              <a:t>This unit aims to help learners to appreciate that there are a range of chemical products used in the home and that the disposal of these materials can have an impact on the environment.</a:t>
            </a:r>
          </a:p>
        </p:txBody>
      </p:sp>
      <p:sp>
        <p:nvSpPr>
          <p:cNvPr id="28" name="TextBox 27"/>
          <p:cNvSpPr txBox="1"/>
          <p:nvPr/>
        </p:nvSpPr>
        <p:spPr>
          <a:xfrm>
            <a:off x="2471285" y="4598436"/>
            <a:ext cx="2050461" cy="1615827"/>
          </a:xfrm>
          <a:prstGeom prst="rect">
            <a:avLst/>
          </a:prstGeom>
          <a:noFill/>
        </p:spPr>
        <p:txBody>
          <a:bodyPr wrap="square" rtlCol="0">
            <a:spAutoFit/>
          </a:bodyPr>
          <a:lstStyle/>
          <a:p>
            <a:pPr algn="ctr"/>
            <a:r>
              <a:rPr lang="en-GB" sz="900" b="1" u="sng" dirty="0">
                <a:latin typeface="Arial Narrow" panose="020B0606020202030204" pitchFamily="34" charset="0"/>
              </a:rPr>
              <a:t>Humanities  </a:t>
            </a:r>
          </a:p>
          <a:p>
            <a:r>
              <a:rPr lang="en-GB" sz="900" b="1" u="sng" dirty="0">
                <a:latin typeface="Arial Narrow" panose="020B0606020202030204" pitchFamily="34" charset="0"/>
              </a:rPr>
              <a:t>Accreditation Pathway</a:t>
            </a:r>
          </a:p>
          <a:p>
            <a:endParaRPr lang="en-GB" sz="900" b="1" dirty="0">
              <a:latin typeface="Arial Narrow" panose="020B0606020202030204" pitchFamily="34" charset="0"/>
            </a:endParaRPr>
          </a:p>
          <a:p>
            <a:r>
              <a:rPr lang="en-GB" sz="900" b="1" dirty="0">
                <a:latin typeface="Arial Narrow" panose="020B0606020202030204" pitchFamily="34" charset="0"/>
              </a:rPr>
              <a:t>Changes Over Time</a:t>
            </a:r>
          </a:p>
          <a:p>
            <a:r>
              <a:rPr lang="en-GB" sz="900" b="1" dirty="0">
                <a:latin typeface="Arial Narrow" panose="020B0606020202030204" pitchFamily="34" charset="0"/>
              </a:rPr>
              <a:t>This unit aims to enable learners to understand historical change and development over time. This can involve a study of a theme or a society that has undergone a period of change. The study should involve a period of at least 50 years.</a:t>
            </a:r>
          </a:p>
        </p:txBody>
      </p:sp>
      <p:sp>
        <p:nvSpPr>
          <p:cNvPr id="29" name="TextBox 28"/>
          <p:cNvSpPr txBox="1"/>
          <p:nvPr/>
        </p:nvSpPr>
        <p:spPr>
          <a:xfrm>
            <a:off x="4737269" y="4632648"/>
            <a:ext cx="2050461" cy="2446824"/>
          </a:xfrm>
          <a:prstGeom prst="rect">
            <a:avLst/>
          </a:prstGeom>
          <a:noFill/>
        </p:spPr>
        <p:txBody>
          <a:bodyPr wrap="square" rtlCol="0">
            <a:spAutoFit/>
          </a:bodyPr>
          <a:lstStyle/>
          <a:p>
            <a:pPr algn="ctr"/>
            <a:r>
              <a:rPr lang="en-GB" sz="900" b="1" u="sng" dirty="0">
                <a:latin typeface="Arial Narrow" panose="020B0606020202030204" pitchFamily="34" charset="0"/>
              </a:rPr>
              <a:t>Art  </a:t>
            </a:r>
          </a:p>
          <a:p>
            <a:r>
              <a:rPr lang="en-GB" sz="900" b="1" u="sng" dirty="0">
                <a:latin typeface="Arial Narrow" panose="020B0606020202030204" pitchFamily="34" charset="0"/>
              </a:rPr>
              <a:t>Accreditation Pathway</a:t>
            </a:r>
          </a:p>
          <a:p>
            <a:endParaRPr lang="en-GB" sz="900" b="1" dirty="0">
              <a:latin typeface="Arial Narrow" panose="020B0606020202030204" pitchFamily="34" charset="0"/>
            </a:endParaRPr>
          </a:p>
          <a:p>
            <a:r>
              <a:rPr lang="en-GB" sz="900" b="1" dirty="0">
                <a:latin typeface="Arial Narrow" panose="020B0606020202030204" pitchFamily="34" charset="0"/>
              </a:rPr>
              <a:t>Arts Award Bronze     AQA Awards</a:t>
            </a:r>
          </a:p>
          <a:p>
            <a:r>
              <a:rPr lang="en-GB" sz="900" b="1" dirty="0">
                <a:latin typeface="Arial Narrow" panose="020B0606020202030204" pitchFamily="34" charset="0"/>
              </a:rPr>
              <a:t>Exploring the Arts; choosing an art activity and then working to improve your </a:t>
            </a:r>
          </a:p>
          <a:p>
            <a:r>
              <a:rPr lang="en-GB" sz="900" b="1" dirty="0">
                <a:latin typeface="Arial Narrow" panose="020B0606020202030204" pitchFamily="34" charset="0"/>
              </a:rPr>
              <a:t>Being in the audience; going to an arts event and then writing a review </a:t>
            </a:r>
          </a:p>
          <a:p>
            <a:r>
              <a:rPr lang="en-GB" sz="900" b="1" dirty="0">
                <a:latin typeface="Arial Narrow" panose="020B0606020202030204" pitchFamily="34" charset="0"/>
              </a:rPr>
              <a:t>Inspiration; finding someone who inspires you  researching about them and presenting your findings</a:t>
            </a:r>
          </a:p>
          <a:p>
            <a:r>
              <a:rPr lang="en-GB" sz="900" b="1" dirty="0">
                <a:latin typeface="Arial Narrow" panose="020B0606020202030204" pitchFamily="34" charset="0"/>
              </a:rPr>
              <a:t>Apprenticeship; teaching others. Reviewing your progress with them and sharing how it went to your audience.</a:t>
            </a:r>
          </a:p>
          <a:p>
            <a:endParaRPr lang="en-GB" sz="900" b="1" dirty="0">
              <a:latin typeface="Arial Narrow" panose="020B0606020202030204" pitchFamily="34" charset="0"/>
            </a:endParaRPr>
          </a:p>
          <a:p>
            <a:endParaRPr lang="en-GB" sz="900" b="1" dirty="0">
              <a:latin typeface="Arial Narrow" panose="020B0606020202030204" pitchFamily="34" charset="0"/>
            </a:endParaRPr>
          </a:p>
          <a:p>
            <a:r>
              <a:rPr lang="en-GB" sz="900" b="1" u="sng" dirty="0">
                <a:latin typeface="Arial Narrow" panose="020B0606020202030204" pitchFamily="34" charset="0"/>
              </a:rPr>
              <a:t> </a:t>
            </a:r>
          </a:p>
        </p:txBody>
      </p:sp>
      <p:sp>
        <p:nvSpPr>
          <p:cNvPr id="30" name="TextBox 29"/>
          <p:cNvSpPr txBox="1"/>
          <p:nvPr/>
        </p:nvSpPr>
        <p:spPr>
          <a:xfrm>
            <a:off x="6910493" y="4642812"/>
            <a:ext cx="2050461" cy="1892826"/>
          </a:xfrm>
          <a:prstGeom prst="rect">
            <a:avLst/>
          </a:prstGeom>
          <a:noFill/>
        </p:spPr>
        <p:txBody>
          <a:bodyPr wrap="square" rtlCol="0">
            <a:spAutoFit/>
          </a:bodyPr>
          <a:lstStyle/>
          <a:p>
            <a:pPr algn="ctr"/>
            <a:r>
              <a:rPr lang="en-GB" sz="900" u="sng" dirty="0">
                <a:latin typeface="Arial Narrow" panose="020B0606020202030204" pitchFamily="34" charset="0"/>
              </a:rPr>
              <a:t>Music  </a:t>
            </a:r>
          </a:p>
          <a:p>
            <a:r>
              <a:rPr lang="en-GB" sz="900" u="sng" dirty="0">
                <a:latin typeface="Arial Narrow" panose="020B0606020202030204" pitchFamily="34" charset="0"/>
              </a:rPr>
              <a:t>Accreditation Pathway</a:t>
            </a:r>
            <a:endParaRPr lang="en-GB" sz="900" dirty="0">
              <a:latin typeface="Arial Narrow" panose="020B0606020202030204" pitchFamily="34" charset="0"/>
            </a:endParaRPr>
          </a:p>
          <a:p>
            <a:r>
              <a:rPr lang="en-GB" sz="900" dirty="0">
                <a:latin typeface="Arial Narrow" panose="020B0606020202030204" pitchFamily="34" charset="0"/>
              </a:rPr>
              <a:t>AQA Unit Award Scheme: Music and Dance. This accreditation aims to allow the learner the opportunity to respond physically to music, match music to movement, and to listen to and to watch  different types of dance music. The theme in Upper School is ‘We Are Not Amused’ – (Victorian Era) and so the topic will be looked at through the perspective of children of the time and themes relating to popular stories of the day. </a:t>
            </a:r>
          </a:p>
          <a:p>
            <a:endParaRPr lang="en-GB" sz="900" b="1" u="sng" dirty="0">
              <a:solidFill>
                <a:srgbClr val="FF0000"/>
              </a:solidFill>
              <a:latin typeface="Arial Narrow" panose="020B0606020202030204" pitchFamily="34" charset="0"/>
            </a:endParaRPr>
          </a:p>
        </p:txBody>
      </p:sp>
      <p:sp>
        <p:nvSpPr>
          <p:cNvPr id="3" name="Explosion 1 2"/>
          <p:cNvSpPr/>
          <p:nvPr/>
        </p:nvSpPr>
        <p:spPr>
          <a:xfrm>
            <a:off x="3394624" y="2869685"/>
            <a:ext cx="2403151" cy="1834265"/>
          </a:xfrm>
          <a:prstGeom prst="irregularSeal1">
            <a:avLst/>
          </a:prstGeom>
          <a:solidFill>
            <a:srgbClr val="92D050"/>
          </a:solidFill>
          <a:ln w="19050"/>
        </p:spPr>
        <p:style>
          <a:lnRef idx="2">
            <a:schemeClr val="dk1"/>
          </a:lnRef>
          <a:fillRef idx="1">
            <a:schemeClr val="lt1"/>
          </a:fillRef>
          <a:effectRef idx="0">
            <a:schemeClr val="dk1"/>
          </a:effectRef>
          <a:fontRef idx="minor">
            <a:schemeClr val="dk1"/>
          </a:fontRef>
        </p:style>
        <p:txBody>
          <a:bodyPr rtlCol="0" anchor="ctr"/>
          <a:lstStyle/>
          <a:p>
            <a:pPr algn="ctr"/>
            <a:r>
              <a:rPr lang="en-GB" b="1" dirty="0"/>
              <a:t>Spring 2021 </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9988" y="238768"/>
            <a:ext cx="511026" cy="478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94914" y="241894"/>
            <a:ext cx="511026" cy="478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5618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0" indent="0">
              <a:buNone/>
            </a:pPr>
            <a:endParaRPr lang="en-GB" sz="900" dirty="0">
              <a:latin typeface="Arial Narrow" panose="020B0606020202030204" pitchFamily="34" charset="0"/>
            </a:endParaRPr>
          </a:p>
        </p:txBody>
      </p:sp>
    </p:spTree>
    <p:extLst>
      <p:ext uri="{BB962C8B-B14F-4D97-AF65-F5344CB8AC3E}">
        <p14:creationId xmlns:p14="http://schemas.microsoft.com/office/powerpoint/2010/main" val="40207871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836</TotalTime>
  <Words>508</Words>
  <Application>Microsoft Office PowerPoint</Application>
  <PresentationFormat>On-screen Show (4:3)</PresentationFormat>
  <Paragraphs>87</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 Narrow</vt:lpstr>
      <vt:lpstr>Calibri</vt:lpstr>
      <vt:lpstr>Office Theme</vt:lpstr>
      <vt:lpstr>SRD Curriculum Overview  Spring  2021 </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Stage 4 Curriculum Overview  Autumn 2015</dc:title>
  <dc:creator>Fiona Bell</dc:creator>
  <cp:lastModifiedBy>Fiona Bell</cp:lastModifiedBy>
  <cp:revision>86</cp:revision>
  <cp:lastPrinted>2018-09-06T11:45:44Z</cp:lastPrinted>
  <dcterms:created xsi:type="dcterms:W3CDTF">2015-10-08T10:49:43Z</dcterms:created>
  <dcterms:modified xsi:type="dcterms:W3CDTF">2021-01-25T15:47:00Z</dcterms:modified>
</cp:coreProperties>
</file>