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6"/>
  </p:normalViewPr>
  <p:slideViewPr>
    <p:cSldViewPr>
      <p:cViewPr varScale="1">
        <p:scale>
          <a:sx n="68" d="100"/>
          <a:sy n="68" d="100"/>
        </p:scale>
        <p:origin x="143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122866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32311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1417039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9653702-D4D7-4CA9-BF7E-34DCAE5CA45C}"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11216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653702-D4D7-4CA9-BF7E-34DCAE5CA45C}" type="datetimeFigureOut">
              <a:rPr lang="en-GB" smtClean="0"/>
              <a:t>28/04/2021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862798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9653702-D4D7-4CA9-BF7E-34DCAE5CA45C}"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103368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9653702-D4D7-4CA9-BF7E-34DCAE5CA45C}" type="datetimeFigureOut">
              <a:rPr lang="en-GB" smtClean="0"/>
              <a:t>28/04/2021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5086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9653702-D4D7-4CA9-BF7E-34DCAE5CA45C}" type="datetimeFigureOut">
              <a:rPr lang="en-GB" smtClean="0"/>
              <a:t>28/04/2021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58904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53702-D4D7-4CA9-BF7E-34DCAE5CA45C}" type="datetimeFigureOut">
              <a:rPr lang="en-GB" smtClean="0"/>
              <a:t>28/04/2021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3943686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653702-D4D7-4CA9-BF7E-34DCAE5CA45C}"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438743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653702-D4D7-4CA9-BF7E-34DCAE5CA45C}" type="datetimeFigureOut">
              <a:rPr lang="en-GB" smtClean="0"/>
              <a:t>28/04/2021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111FF1-0765-436D-AA0D-8A6E622C6CA0}" type="slidenum">
              <a:rPr lang="en-GB" smtClean="0"/>
              <a:t>‹#›</a:t>
            </a:fld>
            <a:endParaRPr lang="en-GB"/>
          </a:p>
        </p:txBody>
      </p:sp>
    </p:spTree>
    <p:extLst>
      <p:ext uri="{BB962C8B-B14F-4D97-AF65-F5344CB8AC3E}">
        <p14:creationId xmlns:p14="http://schemas.microsoft.com/office/powerpoint/2010/main" val="288829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53702-D4D7-4CA9-BF7E-34DCAE5CA45C}" type="datetimeFigureOut">
              <a:rPr lang="en-GB" smtClean="0"/>
              <a:t>28/04/2021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11FF1-0765-436D-AA0D-8A6E622C6CA0}" type="slidenum">
              <a:rPr lang="en-GB" smtClean="0"/>
              <a:t>‹#›</a:t>
            </a:fld>
            <a:endParaRPr lang="en-GB"/>
          </a:p>
        </p:txBody>
      </p:sp>
    </p:spTree>
    <p:extLst>
      <p:ext uri="{BB962C8B-B14F-4D97-AF65-F5344CB8AC3E}">
        <p14:creationId xmlns:p14="http://schemas.microsoft.com/office/powerpoint/2010/main" val="339087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88641"/>
            <a:ext cx="7772400" cy="576064"/>
          </a:xfrm>
          <a:ln/>
        </p:spPr>
        <p:style>
          <a:lnRef idx="2">
            <a:schemeClr val="accent2"/>
          </a:lnRef>
          <a:fillRef idx="1">
            <a:schemeClr val="lt1"/>
          </a:fillRef>
          <a:effectRef idx="0">
            <a:schemeClr val="accent2"/>
          </a:effectRef>
          <a:fontRef idx="minor">
            <a:schemeClr val="dk1"/>
          </a:fontRef>
        </p:style>
        <p:txBody>
          <a:bodyPr>
            <a:noAutofit/>
          </a:bodyPr>
          <a:lstStyle/>
          <a:p>
            <a:r>
              <a:rPr lang="en-GB" sz="1400" b="1">
                <a:latin typeface="Arial Narrow" panose="020B0606020202030204" pitchFamily="34" charset="0"/>
              </a:rPr>
              <a:t>Hawking </a:t>
            </a:r>
            <a:r>
              <a:rPr lang="en-GB" sz="1400" b="1" dirty="0">
                <a:latin typeface="Arial Narrow" panose="020B0606020202030204" pitchFamily="34" charset="0"/>
              </a:rPr>
              <a:t>Curriculum Overview </a:t>
            </a:r>
            <a:br>
              <a:rPr lang="en-GB" sz="1400" b="1" dirty="0">
                <a:latin typeface="Arial Narrow" panose="020B0606020202030204" pitchFamily="34" charset="0"/>
              </a:rPr>
            </a:br>
            <a:r>
              <a:rPr lang="en-GB" sz="1400" b="1" dirty="0">
                <a:latin typeface="Arial Narrow" panose="020B0606020202030204" pitchFamily="34" charset="0"/>
              </a:rPr>
              <a:t>Summer  2021</a:t>
            </a:r>
            <a:br>
              <a:rPr lang="en-GB" sz="1400" b="1" dirty="0">
                <a:latin typeface="Arial Narrow" panose="020B0606020202030204" pitchFamily="34" charset="0"/>
              </a:rPr>
            </a:br>
            <a:endParaRPr lang="en-GB" sz="1400" b="1" dirty="0">
              <a:latin typeface="Arial Narrow" panose="020B0606020202030204" pitchFamily="34" charset="0"/>
            </a:endParaRPr>
          </a:p>
        </p:txBody>
      </p:sp>
      <p:sp>
        <p:nvSpPr>
          <p:cNvPr id="4" name="Rounded Rectangle 3"/>
          <p:cNvSpPr/>
          <p:nvPr/>
        </p:nvSpPr>
        <p:spPr>
          <a:xfrm>
            <a:off x="226137" y="821988"/>
            <a:ext cx="2097267" cy="2062249"/>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endParaRPr lang="en-GB" dirty="0">
              <a:latin typeface="Arial Narrow" panose="020B0606020202030204" pitchFamily="34" charset="0"/>
            </a:endParaRPr>
          </a:p>
        </p:txBody>
      </p:sp>
      <p:sp>
        <p:nvSpPr>
          <p:cNvPr id="11" name="Rounded Rectangle 10"/>
          <p:cNvSpPr/>
          <p:nvPr/>
        </p:nvSpPr>
        <p:spPr>
          <a:xfrm>
            <a:off x="2411760" y="854092"/>
            <a:ext cx="2088232" cy="2051775"/>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2" name="Rounded Rectangle 11"/>
          <p:cNvSpPr/>
          <p:nvPr/>
        </p:nvSpPr>
        <p:spPr>
          <a:xfrm>
            <a:off x="4572000" y="900585"/>
            <a:ext cx="2088232" cy="2005282"/>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13" name="Rounded Rectangle 12"/>
          <p:cNvSpPr/>
          <p:nvPr/>
        </p:nvSpPr>
        <p:spPr>
          <a:xfrm>
            <a:off x="6744347" y="881125"/>
            <a:ext cx="2088232" cy="20031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4" name="Rounded Rectangle 13"/>
          <p:cNvSpPr/>
          <p:nvPr/>
        </p:nvSpPr>
        <p:spPr>
          <a:xfrm>
            <a:off x="213536" y="4560789"/>
            <a:ext cx="2122470" cy="208823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15" name="Rounded Rectangle 14"/>
          <p:cNvSpPr/>
          <p:nvPr/>
        </p:nvSpPr>
        <p:spPr>
          <a:xfrm>
            <a:off x="2378396" y="4517332"/>
            <a:ext cx="2160240" cy="2088232"/>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6" name="Rounded Rectangle 15"/>
          <p:cNvSpPr/>
          <p:nvPr/>
        </p:nvSpPr>
        <p:spPr>
          <a:xfrm>
            <a:off x="4639873" y="4639808"/>
            <a:ext cx="2160240" cy="2102652"/>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endParaRPr lang="en-GB" sz="900" dirty="0">
              <a:solidFill>
                <a:srgbClr val="FF0000"/>
              </a:solidFill>
              <a:latin typeface="Arial Narrow" panose="020B0606020202030204" pitchFamily="34" charset="0"/>
            </a:endParaRPr>
          </a:p>
        </p:txBody>
      </p:sp>
      <p:sp>
        <p:nvSpPr>
          <p:cNvPr id="17" name="Rounded Rectangle 16"/>
          <p:cNvSpPr/>
          <p:nvPr/>
        </p:nvSpPr>
        <p:spPr>
          <a:xfrm>
            <a:off x="6910493" y="4569189"/>
            <a:ext cx="2016224" cy="2102653"/>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18" name="Rounded Rectangle 17"/>
          <p:cNvSpPr/>
          <p:nvPr/>
        </p:nvSpPr>
        <p:spPr>
          <a:xfrm>
            <a:off x="479029" y="2988919"/>
            <a:ext cx="2880320" cy="1468809"/>
          </a:xfrm>
          <a:prstGeom prst="roundRect">
            <a:avLst/>
          </a:prstGeom>
          <a:ln w="28575">
            <a:solidFill>
              <a:srgbClr val="CC0099"/>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ounded Rectangle 19"/>
          <p:cNvSpPr/>
          <p:nvPr/>
        </p:nvSpPr>
        <p:spPr>
          <a:xfrm>
            <a:off x="5770511" y="2989688"/>
            <a:ext cx="2952328" cy="1468809"/>
          </a:xfrm>
          <a:prstGeom prst="roundRect">
            <a:avLst/>
          </a:prstGeom>
          <a:ln w="28575">
            <a:solidFill>
              <a:srgbClr val="FF66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TextBox 20"/>
          <p:cNvSpPr txBox="1"/>
          <p:nvPr/>
        </p:nvSpPr>
        <p:spPr>
          <a:xfrm>
            <a:off x="266978" y="854092"/>
            <a:ext cx="2050461" cy="1754326"/>
          </a:xfrm>
          <a:prstGeom prst="rect">
            <a:avLst/>
          </a:prstGeom>
          <a:noFill/>
        </p:spPr>
        <p:txBody>
          <a:bodyPr wrap="square" rtlCol="0">
            <a:spAutoFit/>
          </a:bodyPr>
          <a:lstStyle/>
          <a:p>
            <a:pPr algn="ctr"/>
            <a:r>
              <a:rPr lang="en-GB" sz="900" b="1" u="sng" dirty="0">
                <a:latin typeface="Arial Narrow" panose="020B0606020202030204" pitchFamily="34" charset="0"/>
              </a:rPr>
              <a:t>PE</a:t>
            </a:r>
            <a:endParaRPr lang="en-GB" sz="900" dirty="0">
              <a:solidFill>
                <a:srgbClr val="FF0000"/>
              </a:solidFill>
              <a:latin typeface="Calibri" panose="020F0502020204030204" pitchFamily="34" charset="0"/>
            </a:endParaRPr>
          </a:p>
          <a:p>
            <a:pPr lvl="0"/>
            <a:r>
              <a:rPr lang="en-GB" sz="900" b="1" dirty="0"/>
              <a:t>Personal Bests </a:t>
            </a:r>
          </a:p>
          <a:p>
            <a:pPr lvl="0"/>
            <a:r>
              <a:rPr lang="en-GB" sz="900" dirty="0"/>
              <a:t>Perseverance on a task</a:t>
            </a:r>
          </a:p>
          <a:p>
            <a:pPr lvl="0"/>
            <a:r>
              <a:rPr lang="en-GB" sz="900" dirty="0"/>
              <a:t>What went well, what could I do better next time </a:t>
            </a:r>
          </a:p>
          <a:p>
            <a:pPr lvl="0"/>
            <a:r>
              <a:rPr lang="en-GB" sz="900" dirty="0"/>
              <a:t>Can I learn from others and help others to improve </a:t>
            </a:r>
          </a:p>
          <a:p>
            <a:pPr lvl="0"/>
            <a:endParaRPr lang="en-GB" sz="900" dirty="0"/>
          </a:p>
          <a:p>
            <a:pPr lvl="0"/>
            <a:r>
              <a:rPr lang="en-GB" sz="900" dirty="0"/>
              <a:t>Super 6 Personal Best challenges using bean bags &amp; </a:t>
            </a:r>
            <a:r>
              <a:rPr lang="en-GB" sz="900" dirty="0" err="1"/>
              <a:t>boccia</a:t>
            </a:r>
            <a:r>
              <a:rPr lang="en-GB" sz="900" dirty="0"/>
              <a:t> balls. </a:t>
            </a:r>
          </a:p>
          <a:p>
            <a:endParaRPr lang="en-GB" sz="900" b="1" dirty="0">
              <a:latin typeface="Arial Narrow" panose="020B0606020202030204" pitchFamily="34" charset="0"/>
            </a:endParaRPr>
          </a:p>
          <a:p>
            <a:r>
              <a:rPr lang="en-GB" sz="900" b="1" dirty="0">
                <a:latin typeface="Arial Narrow" panose="020B0606020202030204" pitchFamily="34" charset="0"/>
              </a:rPr>
              <a:t> </a:t>
            </a:r>
          </a:p>
        </p:txBody>
      </p:sp>
      <p:sp>
        <p:nvSpPr>
          <p:cNvPr id="22" name="TextBox 21"/>
          <p:cNvSpPr txBox="1"/>
          <p:nvPr/>
        </p:nvSpPr>
        <p:spPr>
          <a:xfrm>
            <a:off x="2415996" y="841083"/>
            <a:ext cx="2050461" cy="2200602"/>
          </a:xfrm>
          <a:prstGeom prst="rect">
            <a:avLst/>
          </a:prstGeom>
          <a:noFill/>
        </p:spPr>
        <p:txBody>
          <a:bodyPr wrap="square" rtlCol="0">
            <a:spAutoFit/>
          </a:bodyPr>
          <a:lstStyle/>
          <a:p>
            <a:pPr lvl="0" algn="ctr"/>
            <a:r>
              <a:rPr lang="en-GB" sz="900" b="1" u="sng" dirty="0">
                <a:solidFill>
                  <a:prstClr val="black"/>
                </a:solidFill>
                <a:latin typeface="Arial Narrow" panose="020B0606020202030204" pitchFamily="34" charset="0"/>
              </a:rPr>
              <a:t>Computing </a:t>
            </a:r>
          </a:p>
          <a:p>
            <a:endParaRPr lang="en-GB" sz="900" dirty="0">
              <a:latin typeface="Arial Narrow" panose="020B0606020202030204" pitchFamily="34" charset="0"/>
            </a:endParaRPr>
          </a:p>
          <a:p>
            <a:r>
              <a:rPr lang="en-GB" sz="800" b="1" dirty="0">
                <a:latin typeface="Arial Narrow" panose="020B0606020202030204" pitchFamily="34" charset="0"/>
              </a:rPr>
              <a:t>Technology All Around Us:</a:t>
            </a:r>
          </a:p>
          <a:p>
            <a:r>
              <a:rPr lang="en-GB" sz="800" b="1" dirty="0">
                <a:latin typeface="Arial Narrow" panose="020B0606020202030204" pitchFamily="34" charset="0"/>
              </a:rPr>
              <a:t>Introduction LGFL Online Learning Resources J2e:</a:t>
            </a:r>
          </a:p>
          <a:p>
            <a:r>
              <a:rPr lang="en-GB" sz="800" dirty="0">
                <a:latin typeface="Arial Narrow" panose="020B0606020202030204" pitchFamily="34" charset="0"/>
              </a:rPr>
              <a:t>To explore J2e platform, to become confident in using the different resources. </a:t>
            </a:r>
          </a:p>
          <a:p>
            <a:r>
              <a:rPr lang="en-GB" sz="800" dirty="0">
                <a:latin typeface="Arial Narrow" panose="020B0606020202030204" pitchFamily="34" charset="0"/>
              </a:rPr>
              <a:t>Recognise how Technology is used in the home</a:t>
            </a:r>
            <a:r>
              <a:rPr lang="en-GB" sz="800" dirty="0"/>
              <a:t>.</a:t>
            </a:r>
          </a:p>
          <a:p>
            <a:r>
              <a:rPr lang="en-GB" sz="800" dirty="0">
                <a:latin typeface="Arial Narrow" panose="020B0606020202030204" pitchFamily="34" charset="0"/>
              </a:rPr>
              <a:t>Recognise how technology is used local community. </a:t>
            </a:r>
          </a:p>
          <a:p>
            <a:endParaRPr lang="en-GB" sz="700" b="1" dirty="0">
              <a:latin typeface="Arial Narrow" panose="020B0606020202030204" pitchFamily="34" charset="0"/>
            </a:endParaRPr>
          </a:p>
          <a:p>
            <a:r>
              <a:rPr lang="en-GB" sz="700" dirty="0">
                <a:latin typeface="Arial Narrow" panose="020B0606020202030204" pitchFamily="34" charset="0"/>
              </a:rPr>
              <a:t>To use eye gaze ChoseItMaker3, Grid3 and different communication methods. </a:t>
            </a:r>
            <a:r>
              <a:rPr lang="en-GB" sz="700">
                <a:latin typeface="Arial Narrow" panose="020B0606020202030204" pitchFamily="34" charset="0"/>
              </a:rPr>
              <a:t>Switches </a:t>
            </a:r>
          </a:p>
          <a:p>
            <a:endParaRPr lang="en-GB" sz="800" dirty="0">
              <a:latin typeface="Arial Narrow" panose="020B0606020202030204" pitchFamily="34" charset="0"/>
            </a:endParaRPr>
          </a:p>
          <a:p>
            <a:endParaRPr lang="en-GB" sz="800" b="1" i="1" dirty="0">
              <a:latin typeface="Arial Narrow" panose="020B0606020202030204" pitchFamily="34" charset="0"/>
            </a:endParaRPr>
          </a:p>
          <a:p>
            <a:endParaRPr lang="en-GB" sz="900" b="1" dirty="0">
              <a:latin typeface="Arial Narrow" panose="020B0606020202030204" pitchFamily="34" charset="0"/>
            </a:endParaRPr>
          </a:p>
          <a:p>
            <a:endParaRPr lang="en-GB" sz="900" b="1" dirty="0">
              <a:latin typeface="Arial Narrow" panose="020B0606020202030204" pitchFamily="34" charset="0"/>
            </a:endParaRPr>
          </a:p>
        </p:txBody>
      </p:sp>
      <p:sp>
        <p:nvSpPr>
          <p:cNvPr id="23" name="TextBox 22"/>
          <p:cNvSpPr txBox="1"/>
          <p:nvPr/>
        </p:nvSpPr>
        <p:spPr>
          <a:xfrm>
            <a:off x="4645488" y="900280"/>
            <a:ext cx="2050461" cy="2031325"/>
          </a:xfrm>
          <a:prstGeom prst="rect">
            <a:avLst/>
          </a:prstGeom>
          <a:noFill/>
        </p:spPr>
        <p:txBody>
          <a:bodyPr wrap="square" rtlCol="0">
            <a:spAutoFit/>
          </a:bodyPr>
          <a:lstStyle/>
          <a:p>
            <a:r>
              <a:rPr lang="en-GB" sz="900" b="1" u="sng" dirty="0">
                <a:latin typeface="Arial Narrow" panose="020B0606020202030204" pitchFamily="34" charset="0"/>
              </a:rPr>
              <a:t>Accreditation Pathway</a:t>
            </a:r>
          </a:p>
          <a:p>
            <a:r>
              <a:rPr lang="en-GB" sz="900" u="sng" dirty="0">
                <a:latin typeface="Arial Narrow" panose="020B0606020202030204" pitchFamily="34" charset="0"/>
              </a:rPr>
              <a:t>WJEC Additional English  and AQA Unit Awards</a:t>
            </a:r>
          </a:p>
          <a:p>
            <a:pPr marL="171450" indent="-171450">
              <a:buFont typeface="Arial" panose="020B0604020202020204" pitchFamily="34" charset="0"/>
              <a:buChar char="•"/>
            </a:pPr>
            <a:r>
              <a:rPr lang="en-GB" sz="900" dirty="0">
                <a:latin typeface="Arial Narrow" panose="020B0606020202030204" pitchFamily="34" charset="0"/>
              </a:rPr>
              <a:t>WJEC Exploring Advertising– Entry 2 (</a:t>
            </a:r>
            <a:r>
              <a:rPr lang="en-GB" sz="900" dirty="0" err="1">
                <a:latin typeface="Arial Narrow" panose="020B0606020202030204" pitchFamily="34" charset="0"/>
              </a:rPr>
              <a:t>Yr</a:t>
            </a:r>
            <a:r>
              <a:rPr lang="en-GB" sz="900" dirty="0">
                <a:latin typeface="Arial Narrow" panose="020B0606020202030204" pitchFamily="34" charset="0"/>
              </a:rPr>
              <a:t> 10)</a:t>
            </a:r>
          </a:p>
          <a:p>
            <a:pPr marL="171450" indent="-171450">
              <a:buFont typeface="Arial" panose="020B0604020202020204" pitchFamily="34" charset="0"/>
              <a:buChar char="•"/>
            </a:pPr>
            <a:r>
              <a:rPr lang="en-GB" sz="900" dirty="0">
                <a:latin typeface="Arial Narrow" panose="020B0606020202030204" pitchFamily="34" charset="0"/>
              </a:rPr>
              <a:t>AQA –Introduction to Writing Biographies</a:t>
            </a:r>
          </a:p>
          <a:p>
            <a:pPr marL="171450" indent="-171450">
              <a:buFont typeface="Arial" panose="020B0604020202020204" pitchFamily="34" charset="0"/>
              <a:buChar char="•"/>
            </a:pPr>
            <a:r>
              <a:rPr lang="en-GB" sz="900" dirty="0">
                <a:latin typeface="Arial Narrow" panose="020B0606020202030204" pitchFamily="34" charset="0"/>
              </a:rPr>
              <a:t>Development and exploration of SPAG and literacy.</a:t>
            </a:r>
          </a:p>
          <a:p>
            <a:r>
              <a:rPr lang="en-GB" sz="900" u="sng" dirty="0">
                <a:latin typeface="Arial Narrow" panose="020B0606020202030204" pitchFamily="34" charset="0"/>
              </a:rPr>
              <a:t>Dedicated opportunities for 1:1 reading and development of specific skills.</a:t>
            </a:r>
          </a:p>
          <a:p>
            <a:r>
              <a:rPr lang="en-GB" sz="900" u="sng" dirty="0">
                <a:latin typeface="Arial Narrow" panose="020B0606020202030204" pitchFamily="34" charset="0"/>
              </a:rPr>
              <a:t>Speaking and Listening / Communication – </a:t>
            </a:r>
            <a:r>
              <a:rPr lang="en-GB" sz="900" dirty="0">
                <a:latin typeface="Arial Narrow" panose="020B0606020202030204" pitchFamily="34" charset="0"/>
              </a:rPr>
              <a:t>Summer Show – narration parts and presentation.</a:t>
            </a:r>
          </a:p>
        </p:txBody>
      </p:sp>
      <p:sp>
        <p:nvSpPr>
          <p:cNvPr id="24" name="TextBox 23"/>
          <p:cNvSpPr txBox="1"/>
          <p:nvPr/>
        </p:nvSpPr>
        <p:spPr>
          <a:xfrm>
            <a:off x="6816445" y="944606"/>
            <a:ext cx="2050461" cy="1338828"/>
          </a:xfrm>
          <a:prstGeom prst="rect">
            <a:avLst/>
          </a:prstGeom>
          <a:noFill/>
        </p:spPr>
        <p:txBody>
          <a:bodyPr wrap="square" rtlCol="0">
            <a:spAutoFit/>
          </a:bodyPr>
          <a:lstStyle/>
          <a:p>
            <a:pPr algn="ctr"/>
            <a:r>
              <a:rPr lang="en-GB" sz="900" b="1" u="sng" dirty="0">
                <a:latin typeface="Arial Narrow" panose="020B0606020202030204" pitchFamily="34" charset="0"/>
              </a:rPr>
              <a:t>Maths  </a:t>
            </a:r>
          </a:p>
          <a:p>
            <a:r>
              <a:rPr lang="en-GB" sz="900" b="1" u="sng" dirty="0">
                <a:latin typeface="Arial Narrow" panose="020B0606020202030204" pitchFamily="34" charset="0"/>
              </a:rPr>
              <a:t>Accreditation Pathway</a:t>
            </a:r>
          </a:p>
          <a:p>
            <a:endParaRPr lang="en-GB" sz="900" b="1" u="sng" dirty="0">
              <a:latin typeface="Arial Narrow" panose="020B0606020202030204" pitchFamily="34" charset="0"/>
            </a:endParaRPr>
          </a:p>
          <a:p>
            <a:r>
              <a:rPr lang="en-GB" sz="900" b="1" dirty="0">
                <a:solidFill>
                  <a:srgbClr val="FF0000"/>
                </a:solidFill>
                <a:latin typeface="Arial Narrow" panose="020B0606020202030204" pitchFamily="34" charset="0"/>
              </a:rPr>
              <a:t> </a:t>
            </a:r>
            <a:r>
              <a:rPr lang="en-GB" sz="900" b="1" dirty="0">
                <a:latin typeface="Arial Narrow" panose="020B0606020202030204" pitchFamily="34" charset="0"/>
              </a:rPr>
              <a:t>AQA Entry Level Maths, AQA functional Skills Maths, AQA Unit Awards</a:t>
            </a:r>
          </a:p>
          <a:p>
            <a:endParaRPr lang="en-GB" sz="900" b="1" dirty="0">
              <a:latin typeface="Arial Narrow" panose="020B0606020202030204" pitchFamily="34" charset="0"/>
            </a:endParaRPr>
          </a:p>
          <a:p>
            <a:r>
              <a:rPr lang="en-GB" sz="900" b="1" dirty="0">
                <a:latin typeface="Arial Narrow" panose="020B0606020202030204" pitchFamily="34" charset="0"/>
              </a:rPr>
              <a:t>Component 4: Money</a:t>
            </a:r>
          </a:p>
          <a:p>
            <a:r>
              <a:rPr lang="en-GB" sz="900" b="1" dirty="0">
                <a:latin typeface="Arial Narrow" panose="020B0606020202030204" pitchFamily="34" charset="0"/>
              </a:rPr>
              <a:t>Component 5: Calendars and Time </a:t>
            </a:r>
          </a:p>
          <a:p>
            <a:endParaRPr lang="en-GB" sz="900" b="1" dirty="0">
              <a:latin typeface="Arial Narrow" panose="020B0606020202030204" pitchFamily="34" charset="0"/>
            </a:endParaRPr>
          </a:p>
        </p:txBody>
      </p:sp>
      <p:sp>
        <p:nvSpPr>
          <p:cNvPr id="25" name="TextBox 24"/>
          <p:cNvSpPr txBox="1"/>
          <p:nvPr/>
        </p:nvSpPr>
        <p:spPr>
          <a:xfrm>
            <a:off x="599077" y="2995790"/>
            <a:ext cx="2726035" cy="1877437"/>
          </a:xfrm>
          <a:prstGeom prst="rect">
            <a:avLst/>
          </a:prstGeom>
          <a:noFill/>
        </p:spPr>
        <p:txBody>
          <a:bodyPr wrap="square" rtlCol="0">
            <a:spAutoFit/>
          </a:bodyPr>
          <a:lstStyle/>
          <a:p>
            <a:pPr algn="ctr"/>
            <a:r>
              <a:rPr lang="en-GB" sz="900" b="1" u="sng" dirty="0">
                <a:latin typeface="Arial Narrow" panose="020B0606020202030204" pitchFamily="34" charset="0"/>
              </a:rPr>
              <a:t>ASDAN   </a:t>
            </a:r>
          </a:p>
          <a:p>
            <a:r>
              <a:rPr lang="en-GB" sz="900" b="1" u="sng" dirty="0">
                <a:latin typeface="Arial Narrow" panose="020B0606020202030204" pitchFamily="34" charset="0"/>
              </a:rPr>
              <a:t>Accreditation Pathway</a:t>
            </a:r>
          </a:p>
          <a:p>
            <a:r>
              <a:rPr lang="en-GB" sz="900" b="1" dirty="0">
                <a:latin typeface="Arial Narrow" panose="020B0606020202030204" pitchFamily="34" charset="0"/>
              </a:rPr>
              <a:t> Students are working towards units to be completed for their ASDAN certificates</a:t>
            </a:r>
            <a:endParaRPr lang="en-GB" sz="900" b="1" u="sng" dirty="0">
              <a:latin typeface="Arial Narrow" panose="020B0606020202030204" pitchFamily="34" charset="0"/>
            </a:endParaRPr>
          </a:p>
          <a:p>
            <a:r>
              <a:rPr lang="fr-FR" sz="1000" dirty="0"/>
              <a:t>5B </a:t>
            </a:r>
            <a:r>
              <a:rPr lang="fr-FR" sz="1000" dirty="0" err="1"/>
              <a:t>Environment</a:t>
            </a:r>
            <a:endParaRPr lang="fr-FR" sz="1000" dirty="0"/>
          </a:p>
          <a:p>
            <a:r>
              <a:rPr lang="fr-FR" sz="1000" dirty="0"/>
              <a:t>5A </a:t>
            </a:r>
            <a:r>
              <a:rPr lang="fr-FR" sz="1000" dirty="0" err="1"/>
              <a:t>Environment</a:t>
            </a:r>
            <a:r>
              <a:rPr lang="fr-FR" sz="1000" dirty="0"/>
              <a:t> Unit 1, 2, 3, 4, 5, 6</a:t>
            </a:r>
          </a:p>
          <a:p>
            <a:r>
              <a:rPr lang="en-GB" sz="1000" dirty="0"/>
              <a:t>8B World of Work (Unit 1) - Year 10 Work Experience</a:t>
            </a:r>
          </a:p>
          <a:p>
            <a:r>
              <a:rPr lang="en-GB" sz="1000" dirty="0"/>
              <a:t>11BExpressive Arts – Play year 9/10</a:t>
            </a:r>
          </a:p>
          <a:p>
            <a:endParaRPr lang="fr-FR" sz="1000" dirty="0">
              <a:solidFill>
                <a:srgbClr val="FF0000"/>
              </a:solidFill>
            </a:endParaRPr>
          </a:p>
          <a:p>
            <a:endParaRPr lang="en-GB" sz="1000" dirty="0"/>
          </a:p>
          <a:p>
            <a:endParaRPr lang="en-GB" sz="1000" dirty="0">
              <a:solidFill>
                <a:srgbClr val="FF0000"/>
              </a:solidFill>
              <a:latin typeface="Arial Narrow" panose="020B0606020202030204" pitchFamily="34" charset="0"/>
            </a:endParaRPr>
          </a:p>
        </p:txBody>
      </p:sp>
      <p:sp>
        <p:nvSpPr>
          <p:cNvPr id="26" name="TextBox 25"/>
          <p:cNvSpPr txBox="1"/>
          <p:nvPr/>
        </p:nvSpPr>
        <p:spPr>
          <a:xfrm>
            <a:off x="6221444" y="2988919"/>
            <a:ext cx="2050461" cy="1138773"/>
          </a:xfrm>
          <a:prstGeom prst="rect">
            <a:avLst/>
          </a:prstGeom>
          <a:noFill/>
        </p:spPr>
        <p:txBody>
          <a:bodyPr wrap="square" rtlCol="0">
            <a:spAutoFit/>
          </a:bodyPr>
          <a:lstStyle/>
          <a:p>
            <a:pPr algn="ctr"/>
            <a:r>
              <a:rPr lang="en-GB" sz="900" b="1" u="sng" dirty="0">
                <a:latin typeface="Arial Narrow" panose="020B0606020202030204" pitchFamily="34" charset="0"/>
              </a:rPr>
              <a:t>PSCHE  </a:t>
            </a:r>
          </a:p>
          <a:p>
            <a:r>
              <a:rPr lang="en-GB" sz="900" b="1" u="sng" dirty="0">
                <a:latin typeface="Arial Narrow" panose="020B0606020202030204" pitchFamily="34" charset="0"/>
              </a:rPr>
              <a:t>Accreditation Pathway</a:t>
            </a:r>
          </a:p>
          <a:p>
            <a:endParaRPr lang="en-GB" sz="1000" dirty="0">
              <a:solidFill>
                <a:srgbClr val="FF0000"/>
              </a:solidFill>
            </a:endParaRPr>
          </a:p>
          <a:p>
            <a:r>
              <a:rPr lang="en-GB" sz="1000" b="1" dirty="0"/>
              <a:t>WJEC Pathways  </a:t>
            </a:r>
          </a:p>
          <a:p>
            <a:r>
              <a:rPr lang="en-GB" sz="1000" dirty="0"/>
              <a:t>Personal Safety</a:t>
            </a:r>
          </a:p>
          <a:p>
            <a:r>
              <a:rPr lang="en-GB" sz="1000" dirty="0"/>
              <a:t>Technology in the Home and Community</a:t>
            </a:r>
          </a:p>
        </p:txBody>
      </p:sp>
      <p:sp>
        <p:nvSpPr>
          <p:cNvPr id="27" name="TextBox 26"/>
          <p:cNvSpPr txBox="1"/>
          <p:nvPr/>
        </p:nvSpPr>
        <p:spPr>
          <a:xfrm>
            <a:off x="275320" y="4582235"/>
            <a:ext cx="2050461" cy="1892826"/>
          </a:xfrm>
          <a:prstGeom prst="rect">
            <a:avLst/>
          </a:prstGeom>
          <a:noFill/>
        </p:spPr>
        <p:txBody>
          <a:bodyPr wrap="square" rtlCol="0">
            <a:spAutoFit/>
          </a:bodyPr>
          <a:lstStyle/>
          <a:p>
            <a:pPr algn="ctr"/>
            <a:r>
              <a:rPr lang="en-GB" sz="900" b="1" u="sng" dirty="0">
                <a:latin typeface="Arial Narrow" panose="020B0606020202030204" pitchFamily="34" charset="0"/>
              </a:rPr>
              <a:t>Science </a:t>
            </a:r>
          </a:p>
          <a:p>
            <a:r>
              <a:rPr lang="en-GB" sz="900" b="1" u="sng" dirty="0">
                <a:latin typeface="Arial Narrow" panose="020B0606020202030204" pitchFamily="34" charset="0"/>
              </a:rPr>
              <a:t>Accreditation WJEC Entry Level  Pathway and AQA Unit Awards</a:t>
            </a:r>
          </a:p>
          <a:p>
            <a:endParaRPr lang="en-GB" sz="900" b="1" u="sng" dirty="0">
              <a:latin typeface="Arial Narrow" panose="020B0606020202030204" pitchFamily="34" charset="0"/>
            </a:endParaRPr>
          </a:p>
          <a:p>
            <a:r>
              <a:rPr lang="en-GB" sz="900" b="1" dirty="0">
                <a:latin typeface="Arial Narrow" panose="020B0606020202030204" pitchFamily="34" charset="0"/>
              </a:rPr>
              <a:t>Renewable Energy</a:t>
            </a:r>
          </a:p>
          <a:p>
            <a:r>
              <a:rPr lang="en-GB" sz="900" b="1" dirty="0">
                <a:latin typeface="Arial Narrow" panose="020B0606020202030204" pitchFamily="34" charset="0"/>
              </a:rPr>
              <a:t>6265/E2</a:t>
            </a:r>
          </a:p>
          <a:p>
            <a:r>
              <a:rPr lang="en-GB" sz="900" b="1" dirty="0">
                <a:latin typeface="Arial Narrow" panose="020B0606020202030204" pitchFamily="34" charset="0"/>
              </a:rPr>
              <a:t>6265/E3</a:t>
            </a:r>
          </a:p>
          <a:p>
            <a:endParaRPr lang="en-GB" sz="900" b="1" u="sng" dirty="0">
              <a:solidFill>
                <a:srgbClr val="FF0000"/>
              </a:solidFill>
              <a:latin typeface="Arial Narrow" panose="020B0606020202030204" pitchFamily="34" charset="0"/>
            </a:endParaRPr>
          </a:p>
          <a:p>
            <a:r>
              <a:rPr lang="en-GB" sz="900" b="1" dirty="0">
                <a:latin typeface="Arial Narrow" panose="020B0606020202030204" pitchFamily="34" charset="0"/>
              </a:rPr>
              <a:t>This unit aims to enable learners to find out how the UK will meet its future needs in a more sustainable manner by developing and making more use of renewable energy sources</a:t>
            </a:r>
          </a:p>
        </p:txBody>
      </p:sp>
      <p:sp>
        <p:nvSpPr>
          <p:cNvPr id="28" name="TextBox 27"/>
          <p:cNvSpPr txBox="1"/>
          <p:nvPr/>
        </p:nvSpPr>
        <p:spPr>
          <a:xfrm>
            <a:off x="2471285" y="4598436"/>
            <a:ext cx="2050461" cy="1615827"/>
          </a:xfrm>
          <a:prstGeom prst="rect">
            <a:avLst/>
          </a:prstGeom>
          <a:noFill/>
        </p:spPr>
        <p:txBody>
          <a:bodyPr wrap="square" rtlCol="0">
            <a:spAutoFit/>
          </a:bodyPr>
          <a:lstStyle/>
          <a:p>
            <a:pPr algn="ctr"/>
            <a:r>
              <a:rPr lang="en-GB" sz="900" b="1" u="sng" dirty="0">
                <a:latin typeface="Arial Narrow" panose="020B0606020202030204" pitchFamily="34" charset="0"/>
              </a:rPr>
              <a:t>Humanities  </a:t>
            </a:r>
          </a:p>
          <a:p>
            <a:r>
              <a:rPr lang="en-GB" sz="900" b="1" u="sng" dirty="0">
                <a:latin typeface="Arial Narrow" panose="020B0606020202030204" pitchFamily="34" charset="0"/>
              </a:rPr>
              <a:t>Accreditation Pathway</a:t>
            </a:r>
          </a:p>
          <a:p>
            <a:endParaRPr lang="en-GB" sz="900" b="1" dirty="0">
              <a:latin typeface="Arial Narrow" panose="020B0606020202030204" pitchFamily="34" charset="0"/>
            </a:endParaRPr>
          </a:p>
          <a:p>
            <a:r>
              <a:rPr lang="en-GB" sz="900" b="1" dirty="0">
                <a:latin typeface="Arial Narrow" panose="020B0606020202030204" pitchFamily="34" charset="0"/>
              </a:rPr>
              <a:t>Changes Over Time</a:t>
            </a:r>
          </a:p>
          <a:p>
            <a:r>
              <a:rPr lang="en-GB" sz="900" b="1" dirty="0">
                <a:latin typeface="Arial Narrow" panose="020B0606020202030204" pitchFamily="34" charset="0"/>
              </a:rPr>
              <a:t>This unit aims to enable learners to understand historical change and development over time. This can involve a study of a theme or a society that has undergone a period of change. The study should involve a period of at least 50 years.</a:t>
            </a:r>
          </a:p>
        </p:txBody>
      </p:sp>
      <p:sp>
        <p:nvSpPr>
          <p:cNvPr id="29" name="TextBox 28"/>
          <p:cNvSpPr txBox="1"/>
          <p:nvPr/>
        </p:nvSpPr>
        <p:spPr>
          <a:xfrm>
            <a:off x="4737269" y="4632648"/>
            <a:ext cx="2050461" cy="2308324"/>
          </a:xfrm>
          <a:prstGeom prst="rect">
            <a:avLst/>
          </a:prstGeom>
          <a:noFill/>
        </p:spPr>
        <p:txBody>
          <a:bodyPr wrap="square" rtlCol="0">
            <a:spAutoFit/>
          </a:bodyPr>
          <a:lstStyle/>
          <a:p>
            <a:pPr algn="ctr"/>
            <a:r>
              <a:rPr lang="en-GB" sz="900" b="1" u="sng" dirty="0">
                <a:latin typeface="Arial Narrow" panose="020B0606020202030204" pitchFamily="34" charset="0"/>
              </a:rPr>
              <a:t>Art  </a:t>
            </a:r>
          </a:p>
          <a:p>
            <a:r>
              <a:rPr lang="en-GB" sz="900" b="1" u="sng" dirty="0">
                <a:latin typeface="Arial Narrow" panose="020B0606020202030204" pitchFamily="34" charset="0"/>
              </a:rPr>
              <a:t>Accreditation Pathway</a:t>
            </a:r>
          </a:p>
          <a:p>
            <a:endParaRPr lang="en-GB" sz="900" b="1" dirty="0">
              <a:latin typeface="Arial Narrow" panose="020B0606020202030204" pitchFamily="34" charset="0"/>
            </a:endParaRPr>
          </a:p>
          <a:p>
            <a:r>
              <a:rPr lang="en-GB" sz="900" b="1" dirty="0">
                <a:latin typeface="Arial Narrow" panose="020B0606020202030204" pitchFamily="34" charset="0"/>
              </a:rPr>
              <a:t>Arts Award Bronze     AQA Awards</a:t>
            </a:r>
          </a:p>
          <a:p>
            <a:r>
              <a:rPr lang="en-GB" sz="900" dirty="0">
                <a:latin typeface="Arial Narrow" panose="020B0606020202030204" pitchFamily="34" charset="0"/>
              </a:rPr>
              <a:t>This allows learners </a:t>
            </a:r>
            <a:r>
              <a:rPr lang="en-GB" sz="900">
                <a:latin typeface="Arial Narrow" panose="020B0606020202030204" pitchFamily="34" charset="0"/>
              </a:rPr>
              <a:t>to find out </a:t>
            </a:r>
            <a:r>
              <a:rPr lang="en-GB" sz="900" dirty="0">
                <a:latin typeface="Arial Narrow" panose="020B0606020202030204" pitchFamily="34" charset="0"/>
              </a:rPr>
              <a:t>about the Arts and share with others what they have learnt. By sharing with others they get to perform, create and embed their new experiences in the Arts. Unit Awards will concentrate on Land Art. Looking at Artists such as Andy Goldsworthy and Richard Long.</a:t>
            </a:r>
          </a:p>
          <a:p>
            <a:endParaRPr lang="en-GB" sz="900" b="1" dirty="0">
              <a:solidFill>
                <a:srgbClr val="FF0000"/>
              </a:solidFill>
              <a:latin typeface="Arial Narrow" panose="020B0606020202030204" pitchFamily="34" charset="0"/>
            </a:endParaRPr>
          </a:p>
          <a:p>
            <a:endParaRPr lang="en-GB" sz="900" b="1" dirty="0">
              <a:latin typeface="Arial Narrow" panose="020B0606020202030204" pitchFamily="34" charset="0"/>
            </a:endParaRPr>
          </a:p>
          <a:p>
            <a:endParaRPr lang="en-GB" sz="900" b="1" dirty="0">
              <a:latin typeface="Arial Narrow" panose="020B0606020202030204" pitchFamily="34" charset="0"/>
            </a:endParaRPr>
          </a:p>
          <a:p>
            <a:r>
              <a:rPr lang="en-GB" sz="900" b="1" u="sng" dirty="0">
                <a:latin typeface="Arial Narrow" panose="020B0606020202030204" pitchFamily="34" charset="0"/>
              </a:rPr>
              <a:t> </a:t>
            </a:r>
          </a:p>
        </p:txBody>
      </p:sp>
      <p:sp>
        <p:nvSpPr>
          <p:cNvPr id="30" name="TextBox 29"/>
          <p:cNvSpPr txBox="1"/>
          <p:nvPr/>
        </p:nvSpPr>
        <p:spPr>
          <a:xfrm>
            <a:off x="6910493" y="4642812"/>
            <a:ext cx="2050461" cy="2431435"/>
          </a:xfrm>
          <a:prstGeom prst="rect">
            <a:avLst/>
          </a:prstGeom>
          <a:noFill/>
        </p:spPr>
        <p:txBody>
          <a:bodyPr wrap="square" rtlCol="0">
            <a:spAutoFit/>
          </a:bodyPr>
          <a:lstStyle/>
          <a:p>
            <a:pPr algn="ctr"/>
            <a:r>
              <a:rPr lang="en-GB" sz="900" u="sng" dirty="0">
                <a:latin typeface="Arial Narrow" panose="020B0606020202030204" pitchFamily="34" charset="0"/>
              </a:rPr>
              <a:t>Music  </a:t>
            </a:r>
          </a:p>
          <a:p>
            <a:r>
              <a:rPr lang="en-GB" sz="900" u="sng" dirty="0">
                <a:latin typeface="Arial Narrow" panose="020B0606020202030204" pitchFamily="34" charset="0"/>
              </a:rPr>
              <a:t>Accreditation Pathway</a:t>
            </a:r>
            <a:endParaRPr lang="en-GB" sz="900" dirty="0">
              <a:latin typeface="Arial Narrow" panose="020B0606020202030204" pitchFamily="34" charset="0"/>
            </a:endParaRPr>
          </a:p>
          <a:p>
            <a:r>
              <a:rPr lang="en-GB" sz="800" b="1" dirty="0"/>
              <a:t>To be able to use key Makaton signs</a:t>
            </a:r>
            <a:endParaRPr lang="en-GB" sz="800" dirty="0"/>
          </a:p>
          <a:p>
            <a:pPr marL="171450" indent="-171450">
              <a:buFont typeface="Arial" panose="020B0604020202020204" pitchFamily="34" charset="0"/>
              <a:buChar char="•"/>
            </a:pPr>
            <a:r>
              <a:rPr lang="en-GB" sz="800" dirty="0"/>
              <a:t>  To p</a:t>
            </a:r>
            <a:r>
              <a:rPr lang="en-GB" sz="800" b="1" dirty="0"/>
              <a:t>​</a:t>
            </a:r>
            <a:r>
              <a:rPr lang="en-GB" sz="800" dirty="0" err="1"/>
              <a:t>erforming</a:t>
            </a:r>
            <a:r>
              <a:rPr lang="en-GB" sz="800" dirty="0"/>
              <a:t> songs in multiple parts</a:t>
            </a:r>
          </a:p>
          <a:p>
            <a:pPr marL="171450" indent="-171450">
              <a:buFont typeface="Arial" panose="020B0604020202020204" pitchFamily="34" charset="0"/>
              <a:buChar char="•"/>
            </a:pPr>
            <a:r>
              <a:rPr lang="en-GB" sz="800" dirty="0"/>
              <a:t>   To use musical vocabulary to describe /understand the </a:t>
            </a:r>
            <a:r>
              <a:rPr lang="en-GB" sz="800" dirty="0" err="1"/>
              <a:t>musi</a:t>
            </a:r>
            <a:r>
              <a:rPr lang="en-GB" sz="800" dirty="0"/>
              <a:t/>
            </a:r>
            <a:br>
              <a:rPr lang="en-GB" sz="800" dirty="0"/>
            </a:br>
            <a:r>
              <a:rPr lang="en-GB" sz="800" dirty="0"/>
              <a:t>    Sing and Sign to songs relating to 'The Great Outdoors'</a:t>
            </a:r>
          </a:p>
          <a:p>
            <a:pPr marL="171450" indent="-171450">
              <a:buFont typeface="Arial" panose="020B0604020202020204" pitchFamily="34" charset="0"/>
              <a:buChar char="•"/>
            </a:pPr>
            <a:r>
              <a:rPr lang="en-GB" sz="800" dirty="0"/>
              <a:t>  To perform the actions to songs in the theme of ‘The Great Outdoors’</a:t>
            </a:r>
          </a:p>
          <a:p>
            <a:pPr marL="171450" indent="-171450">
              <a:buFont typeface="Arial" panose="020B0604020202020204" pitchFamily="34" charset="0"/>
              <a:buChar char="•"/>
            </a:pPr>
            <a:r>
              <a:rPr lang="en-GB" sz="800" dirty="0"/>
              <a:t>  To be able to perform a piece of music in multiple parts as part of a class </a:t>
            </a:r>
            <a:r>
              <a:rPr lang="en-GB" sz="900" dirty="0"/>
              <a:t>performance</a:t>
            </a:r>
          </a:p>
          <a:p>
            <a:pPr marL="171450" indent="-171450">
              <a:buFont typeface="Arial" panose="020B0604020202020204" pitchFamily="34" charset="0"/>
              <a:buChar char="•"/>
            </a:pPr>
            <a:r>
              <a:rPr lang="en-GB" sz="900" dirty="0"/>
              <a:t> </a:t>
            </a:r>
            <a:r>
              <a:rPr lang="en-GB" sz="800" dirty="0"/>
              <a:t>  To be able to sing / vocalise in a round</a:t>
            </a:r>
            <a:r>
              <a:rPr lang="en-GB" dirty="0"/>
              <a:t/>
            </a:r>
            <a:br>
              <a:rPr lang="en-GB" dirty="0"/>
            </a:br>
            <a:endParaRPr lang="en-GB" dirty="0"/>
          </a:p>
          <a:p>
            <a:r>
              <a:rPr lang="en-GB" sz="900" dirty="0"/>
              <a:t/>
            </a:r>
            <a:br>
              <a:rPr lang="en-GB" sz="900" dirty="0"/>
            </a:br>
            <a:endParaRPr lang="en-GB" sz="900" b="1" u="sng" dirty="0">
              <a:solidFill>
                <a:srgbClr val="FF0000"/>
              </a:solidFill>
              <a:latin typeface="Arial Narrow" panose="020B0606020202030204" pitchFamily="34" charset="0"/>
            </a:endParaRPr>
          </a:p>
        </p:txBody>
      </p:sp>
      <p:sp>
        <p:nvSpPr>
          <p:cNvPr id="3" name="Explosion 1 2"/>
          <p:cNvSpPr/>
          <p:nvPr/>
        </p:nvSpPr>
        <p:spPr>
          <a:xfrm>
            <a:off x="3394624" y="2869685"/>
            <a:ext cx="2403151" cy="1834265"/>
          </a:xfrm>
          <a:prstGeom prst="irregularSeal1">
            <a:avLst/>
          </a:prstGeom>
          <a:solidFill>
            <a:srgbClr val="92D050"/>
          </a:solidFill>
          <a:ln w="19050"/>
        </p:spPr>
        <p:style>
          <a:lnRef idx="2">
            <a:schemeClr val="dk1"/>
          </a:lnRef>
          <a:fillRef idx="1">
            <a:schemeClr val="lt1"/>
          </a:fillRef>
          <a:effectRef idx="0">
            <a:schemeClr val="dk1"/>
          </a:effectRef>
          <a:fontRef idx="minor">
            <a:schemeClr val="dk1"/>
          </a:fontRef>
        </p:style>
        <p:txBody>
          <a:bodyPr rtlCol="0" anchor="ctr"/>
          <a:lstStyle/>
          <a:p>
            <a:pPr algn="ctr"/>
            <a:r>
              <a:rPr lang="en-GB" b="1" dirty="0"/>
              <a:t>Summer 2021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988" y="238768"/>
            <a:ext cx="511026" cy="478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4914" y="241894"/>
            <a:ext cx="511026" cy="478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61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buNone/>
            </a:pPr>
            <a:endParaRPr lang="en-GB" sz="900" dirty="0">
              <a:latin typeface="Arial Narrow" panose="020B0606020202030204" pitchFamily="34" charset="0"/>
            </a:endParaRPr>
          </a:p>
        </p:txBody>
      </p:sp>
    </p:spTree>
    <p:extLst>
      <p:ext uri="{BB962C8B-B14F-4D97-AF65-F5344CB8AC3E}">
        <p14:creationId xmlns:p14="http://schemas.microsoft.com/office/powerpoint/2010/main" val="4020787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885</TotalTime>
  <Words>426</Words>
  <Application>Microsoft Office PowerPoint</Application>
  <PresentationFormat>On-screen Show (4:3)</PresentationFormat>
  <Paragraphs>81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Hawking Curriculum Overview  Summer  2021 </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4 Curriculum Overview  Autumn 2015</dc:title>
  <dc:creator>Fiona Bell</dc:creator>
  <cp:lastModifiedBy>Maree Oxnard</cp:lastModifiedBy>
  <cp:revision>95</cp:revision>
  <cp:lastPrinted>2018-09-06T11:45:44Z</cp:lastPrinted>
  <dcterms:created xsi:type="dcterms:W3CDTF">2015-10-08T10:49:43Z</dcterms:created>
  <dcterms:modified xsi:type="dcterms:W3CDTF">2021-04-28T09:49:19Z</dcterms:modified>
</cp:coreProperties>
</file>