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2286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32311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41703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11216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53702-D4D7-4CA9-BF7E-34DCAE5CA45C}"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62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53702-D4D7-4CA9-BF7E-34DCAE5CA45C}"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03368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53702-D4D7-4CA9-BF7E-34DCAE5CA45C}" type="datetimeFigureOut">
              <a:rPr lang="en-GB" smtClean="0"/>
              <a:t>15/09/2021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086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53702-D4D7-4CA9-BF7E-34DCAE5CA45C}" type="datetimeFigureOut">
              <a:rPr lang="en-GB" smtClean="0"/>
              <a:t>15/09/2021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8904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3702-D4D7-4CA9-BF7E-34DCAE5CA45C}" type="datetimeFigureOut">
              <a:rPr lang="en-GB" smtClean="0"/>
              <a:t>15/09/2021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94368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43874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8829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3702-D4D7-4CA9-BF7E-34DCAE5CA45C}" type="datetimeFigureOut">
              <a:rPr lang="en-GB" smtClean="0"/>
              <a:t>15/09/2021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1FF1-0765-436D-AA0D-8A6E622C6CA0}" type="slidenum">
              <a:rPr lang="en-GB" smtClean="0"/>
              <a:t>‹#›</a:t>
            </a:fld>
            <a:endParaRPr lang="en-GB"/>
          </a:p>
        </p:txBody>
      </p:sp>
    </p:spTree>
    <p:extLst>
      <p:ext uri="{BB962C8B-B14F-4D97-AF65-F5344CB8AC3E}">
        <p14:creationId xmlns:p14="http://schemas.microsoft.com/office/powerpoint/2010/main" val="339087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576064"/>
          </a:xfrm>
          <a:ln/>
        </p:spPr>
        <p:style>
          <a:lnRef idx="2">
            <a:schemeClr val="accent2"/>
          </a:lnRef>
          <a:fillRef idx="1">
            <a:schemeClr val="lt1"/>
          </a:fillRef>
          <a:effectRef idx="0">
            <a:schemeClr val="accent2"/>
          </a:effectRef>
          <a:fontRef idx="minor">
            <a:schemeClr val="dk1"/>
          </a:fontRef>
        </p:style>
        <p:txBody>
          <a:bodyPr>
            <a:noAutofit/>
          </a:bodyPr>
          <a:lstStyle/>
          <a:p>
            <a:r>
              <a:rPr lang="en-GB" sz="1400" b="1" dirty="0">
                <a:latin typeface="Arial Narrow" panose="020B0606020202030204" pitchFamily="34" charset="0"/>
              </a:rPr>
              <a:t>SRD Curriculum Overview </a:t>
            </a:r>
            <a:br>
              <a:rPr lang="en-GB" sz="1400" b="1" dirty="0">
                <a:latin typeface="Arial Narrow" panose="020B0606020202030204" pitchFamily="34" charset="0"/>
              </a:rPr>
            </a:br>
            <a:r>
              <a:rPr lang="en-GB" sz="1400" b="1" dirty="0" smtClean="0">
                <a:latin typeface="Arial Narrow" panose="020B0606020202030204" pitchFamily="34" charset="0"/>
              </a:rPr>
              <a:t>Autumn  2021</a:t>
            </a:r>
            <a:br>
              <a:rPr lang="en-GB" sz="1400" b="1" dirty="0" smtClean="0">
                <a:latin typeface="Arial Narrow" panose="020B0606020202030204" pitchFamily="34" charset="0"/>
              </a:rPr>
            </a:br>
            <a:endParaRPr lang="en-GB" sz="1400" b="1" dirty="0">
              <a:latin typeface="Arial Narrow" panose="020B0606020202030204" pitchFamily="34" charset="0"/>
            </a:endParaRPr>
          </a:p>
        </p:txBody>
      </p:sp>
      <p:sp>
        <p:nvSpPr>
          <p:cNvPr id="4" name="Rounded Rectangle 3"/>
          <p:cNvSpPr/>
          <p:nvPr/>
        </p:nvSpPr>
        <p:spPr>
          <a:xfrm>
            <a:off x="226137" y="821988"/>
            <a:ext cx="2097267" cy="206224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en-GB" dirty="0">
              <a:latin typeface="Arial Narrow" panose="020B0606020202030204" pitchFamily="34" charset="0"/>
            </a:endParaRPr>
          </a:p>
        </p:txBody>
      </p:sp>
      <p:sp>
        <p:nvSpPr>
          <p:cNvPr id="11" name="Rounded Rectangle 10"/>
          <p:cNvSpPr/>
          <p:nvPr/>
        </p:nvSpPr>
        <p:spPr>
          <a:xfrm>
            <a:off x="2411760" y="854092"/>
            <a:ext cx="2088232" cy="2051775"/>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ounded Rectangle 11"/>
          <p:cNvSpPr/>
          <p:nvPr/>
        </p:nvSpPr>
        <p:spPr>
          <a:xfrm>
            <a:off x="4572000" y="900585"/>
            <a:ext cx="2088232" cy="200528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3" name="Rounded Rectangle 12"/>
          <p:cNvSpPr/>
          <p:nvPr/>
        </p:nvSpPr>
        <p:spPr>
          <a:xfrm>
            <a:off x="6744347" y="881125"/>
            <a:ext cx="2088232" cy="20031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213536" y="4560789"/>
            <a:ext cx="2122470" cy="208823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ounded Rectangle 14"/>
          <p:cNvSpPr/>
          <p:nvPr/>
        </p:nvSpPr>
        <p:spPr>
          <a:xfrm>
            <a:off x="2411760" y="4552811"/>
            <a:ext cx="2160240" cy="20882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6" name="Rounded Rectangle 15"/>
          <p:cNvSpPr/>
          <p:nvPr/>
        </p:nvSpPr>
        <p:spPr>
          <a:xfrm>
            <a:off x="4779811" y="4629190"/>
            <a:ext cx="2160240" cy="210265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endParaRPr lang="en-GB" sz="900" dirty="0" smtClean="0">
              <a:solidFill>
                <a:schemeClr val="tx1"/>
              </a:solidFill>
              <a:latin typeface="Arial Narrow" panose="020B0606020202030204" pitchFamily="34" charset="0"/>
            </a:endParaRPr>
          </a:p>
          <a:p>
            <a:r>
              <a:rPr lang="en-GB" sz="900" dirty="0" smtClean="0">
                <a:solidFill>
                  <a:schemeClr val="tx1"/>
                </a:solidFill>
                <a:latin typeface="Arial Narrow" panose="020B0606020202030204" pitchFamily="34" charset="0"/>
              </a:rPr>
              <a:t>Arts </a:t>
            </a:r>
            <a:r>
              <a:rPr lang="en-GB" sz="900" dirty="0">
                <a:solidFill>
                  <a:schemeClr val="tx1"/>
                </a:solidFill>
                <a:latin typeface="Arial Narrow" panose="020B0606020202030204" pitchFamily="34" charset="0"/>
              </a:rPr>
              <a:t>Award Bronze </a:t>
            </a:r>
            <a:r>
              <a:rPr lang="en-GB" sz="900" dirty="0" smtClean="0">
                <a:solidFill>
                  <a:schemeClr val="tx1"/>
                </a:solidFill>
                <a:latin typeface="Arial Narrow" panose="020B0606020202030204" pitchFamily="34" charset="0"/>
              </a:rPr>
              <a:t>    AQA Awards</a:t>
            </a:r>
          </a:p>
          <a:p>
            <a:endParaRPr lang="en-GB" sz="900" dirty="0">
              <a:solidFill>
                <a:schemeClr val="tx1"/>
              </a:solidFill>
              <a:latin typeface="Arial Narrow" panose="020B0606020202030204" pitchFamily="34" charset="0"/>
            </a:endParaRPr>
          </a:p>
          <a:p>
            <a:r>
              <a:rPr lang="en-GB" sz="900" dirty="0">
                <a:solidFill>
                  <a:schemeClr val="tx1"/>
                </a:solidFill>
                <a:latin typeface="Arial Narrow" panose="020B0606020202030204" pitchFamily="34" charset="0"/>
              </a:rPr>
              <a:t>Working using a variety of techniques and </a:t>
            </a:r>
            <a:r>
              <a:rPr lang="en-GB" sz="900" dirty="0" smtClean="0">
                <a:solidFill>
                  <a:schemeClr val="tx1"/>
                </a:solidFill>
                <a:latin typeface="Arial Narrow" panose="020B0606020202030204" pitchFamily="34" charset="0"/>
              </a:rPr>
              <a:t>materials, students will make work based on individual interests and themes. Planning, designing, making, developing skills and evaluating work. Researching the work of other Artists and making work in similar ways.    </a:t>
            </a:r>
            <a:endParaRPr lang="en-GB" sz="900" dirty="0">
              <a:solidFill>
                <a:schemeClr val="tx1"/>
              </a:solidFill>
              <a:latin typeface="Arial Narrow" panose="020B0606020202030204" pitchFamily="34" charset="0"/>
            </a:endParaRPr>
          </a:p>
        </p:txBody>
      </p:sp>
      <p:sp>
        <p:nvSpPr>
          <p:cNvPr id="17" name="Rounded Rectangle 16"/>
          <p:cNvSpPr/>
          <p:nvPr/>
        </p:nvSpPr>
        <p:spPr>
          <a:xfrm>
            <a:off x="6910493" y="4569189"/>
            <a:ext cx="2016224" cy="2102653"/>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8" name="Rounded Rectangle 17"/>
          <p:cNvSpPr/>
          <p:nvPr/>
        </p:nvSpPr>
        <p:spPr>
          <a:xfrm>
            <a:off x="479029" y="2988919"/>
            <a:ext cx="2880320" cy="1468809"/>
          </a:xfrm>
          <a:prstGeom prst="roundRect">
            <a:avLst/>
          </a:prstGeom>
          <a:ln w="28575">
            <a:solidFill>
              <a:srgbClr val="CC009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ounded Rectangle 19"/>
          <p:cNvSpPr/>
          <p:nvPr/>
        </p:nvSpPr>
        <p:spPr>
          <a:xfrm>
            <a:off x="5770511" y="2989688"/>
            <a:ext cx="2952328" cy="1468809"/>
          </a:xfrm>
          <a:prstGeom prst="roundRect">
            <a:avLst/>
          </a:prstGeom>
          <a:ln w="28575">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TextBox 20"/>
          <p:cNvSpPr txBox="1"/>
          <p:nvPr/>
        </p:nvSpPr>
        <p:spPr>
          <a:xfrm>
            <a:off x="266978" y="854092"/>
            <a:ext cx="2050461" cy="2031325"/>
          </a:xfrm>
          <a:prstGeom prst="rect">
            <a:avLst/>
          </a:prstGeom>
          <a:noFill/>
        </p:spPr>
        <p:txBody>
          <a:bodyPr wrap="square" rtlCol="0">
            <a:spAutoFit/>
          </a:bodyPr>
          <a:lstStyle/>
          <a:p>
            <a:pPr algn="ctr"/>
            <a:r>
              <a:rPr lang="en-GB" sz="900" b="1" u="sng" dirty="0">
                <a:latin typeface="Arial Narrow" panose="020B0606020202030204" pitchFamily="34" charset="0"/>
              </a:rPr>
              <a:t>PE</a:t>
            </a:r>
          </a:p>
          <a:p>
            <a:r>
              <a:rPr lang="en-GB" sz="900" b="1" u="sng" dirty="0">
                <a:latin typeface="Arial Narrow" panose="020B0606020202030204" pitchFamily="34" charset="0"/>
              </a:rPr>
              <a:t>Accreditation </a:t>
            </a:r>
            <a:r>
              <a:rPr lang="en-GB" sz="900" b="1" u="sng" dirty="0" smtClean="0">
                <a:latin typeface="Arial Narrow" panose="020B0606020202030204" pitchFamily="34" charset="0"/>
              </a:rPr>
              <a:t>Pathway</a:t>
            </a:r>
            <a:endParaRPr lang="en-GB" sz="900" b="1" u="sng" dirty="0">
              <a:latin typeface="Arial Narrow" panose="020B0606020202030204" pitchFamily="34" charset="0"/>
            </a:endParaRPr>
          </a:p>
          <a:p>
            <a:r>
              <a:rPr lang="en-GB" sz="900" b="1" u="sng" dirty="0">
                <a:latin typeface="Arial Narrow" panose="020B0606020202030204" pitchFamily="34" charset="0"/>
              </a:rPr>
              <a:t>AQA unit award </a:t>
            </a:r>
            <a:r>
              <a:rPr lang="en-GB" sz="900" b="1" u="sng" dirty="0" err="1" smtClean="0">
                <a:latin typeface="Arial Narrow" panose="020B0606020202030204" pitchFamily="34" charset="0"/>
              </a:rPr>
              <a:t>Boccia</a:t>
            </a:r>
            <a:r>
              <a:rPr lang="en-GB" sz="900" b="1" u="sng" dirty="0" smtClean="0">
                <a:latin typeface="Arial Narrow" panose="020B0606020202030204" pitchFamily="34" charset="0"/>
              </a:rPr>
              <a:t> </a:t>
            </a:r>
            <a:endParaRPr lang="en-GB" sz="900" b="1" u="sng" dirty="0">
              <a:latin typeface="Arial Narrow" panose="020B0606020202030204" pitchFamily="34" charset="0"/>
            </a:endParaRPr>
          </a:p>
          <a:p>
            <a:r>
              <a:rPr lang="en-GB" sz="900" dirty="0">
                <a:latin typeface="Arial Narrow" panose="020B0606020202030204" pitchFamily="34" charset="0"/>
              </a:rPr>
              <a:t>Games</a:t>
            </a:r>
            <a:r>
              <a:rPr lang="en-GB" sz="900" dirty="0" smtClean="0">
                <a:latin typeface="Arial Narrow" panose="020B0606020202030204" pitchFamily="34" charset="0"/>
              </a:rPr>
              <a:t>:</a:t>
            </a:r>
          </a:p>
          <a:p>
            <a:r>
              <a:rPr lang="en-GB" sz="900" dirty="0" smtClean="0">
                <a:latin typeface="Arial Narrow" panose="020B0606020202030204" pitchFamily="34" charset="0"/>
              </a:rPr>
              <a:t>Personal best and team challenges in </a:t>
            </a:r>
            <a:r>
              <a:rPr lang="en-GB" sz="900" dirty="0" err="1" smtClean="0">
                <a:latin typeface="Arial Narrow" panose="020B0606020202030204" pitchFamily="34" charset="0"/>
              </a:rPr>
              <a:t>boccia</a:t>
            </a:r>
            <a:r>
              <a:rPr lang="en-GB" sz="900" dirty="0" smtClean="0">
                <a:latin typeface="Arial Narrow" panose="020B0606020202030204" pitchFamily="34" charset="0"/>
              </a:rPr>
              <a:t>, new age curling , target games </a:t>
            </a:r>
            <a:endParaRPr lang="en-GB" sz="900" dirty="0">
              <a:latin typeface="Arial Narrow" panose="020B0606020202030204" pitchFamily="34" charset="0"/>
            </a:endParaRPr>
          </a:p>
          <a:p>
            <a:pPr lvl="0"/>
            <a:r>
              <a:rPr lang="en-GB" sz="900" dirty="0" smtClean="0">
                <a:latin typeface="Arial Narrow" panose="020B0606020202030204" pitchFamily="34" charset="0"/>
              </a:rPr>
              <a:t>Working in a team , taking turns , sharing , encouraging the team </a:t>
            </a:r>
            <a:endParaRPr lang="en-GB" sz="900" dirty="0">
              <a:latin typeface="Arial Narrow" panose="020B0606020202030204" pitchFamily="34" charset="0"/>
            </a:endParaRPr>
          </a:p>
          <a:p>
            <a:pPr lvl="0"/>
            <a:r>
              <a:rPr lang="en-GB" sz="900" dirty="0">
                <a:latin typeface="Arial Narrow" panose="020B0606020202030204" pitchFamily="34" charset="0"/>
              </a:rPr>
              <a:t>What went well, what could I do better next </a:t>
            </a:r>
            <a:r>
              <a:rPr lang="en-GB" sz="900" dirty="0" smtClean="0">
                <a:latin typeface="Arial Narrow" panose="020B0606020202030204" pitchFamily="34" charset="0"/>
              </a:rPr>
              <a:t>time.</a:t>
            </a:r>
            <a:endParaRPr lang="en-GB" sz="900" dirty="0">
              <a:latin typeface="Arial Narrow" panose="020B0606020202030204" pitchFamily="34" charset="0"/>
            </a:endParaRPr>
          </a:p>
          <a:p>
            <a:pPr lvl="0"/>
            <a:r>
              <a:rPr lang="en-GB" sz="900" dirty="0">
                <a:latin typeface="Arial Narrow" panose="020B0606020202030204" pitchFamily="34" charset="0"/>
              </a:rPr>
              <a:t>Can I learn from others and help others to </a:t>
            </a:r>
            <a:r>
              <a:rPr lang="en-GB" sz="900" dirty="0" smtClean="0">
                <a:latin typeface="Arial Narrow" panose="020B0606020202030204" pitchFamily="34" charset="0"/>
              </a:rPr>
              <a:t>improve. </a:t>
            </a:r>
            <a:endParaRPr lang="en-GB" sz="900" dirty="0">
              <a:latin typeface="Arial Narrow" panose="020B0606020202030204" pitchFamily="34" charset="0"/>
            </a:endParaRPr>
          </a:p>
          <a:p>
            <a:endParaRPr lang="en-GB" sz="900" b="1" dirty="0">
              <a:latin typeface="Arial Narrow" panose="020B0606020202030204" pitchFamily="34" charset="0"/>
            </a:endParaRPr>
          </a:p>
          <a:p>
            <a:r>
              <a:rPr lang="en-GB" sz="900" b="1" dirty="0">
                <a:latin typeface="Arial Narrow" panose="020B0606020202030204" pitchFamily="34" charset="0"/>
              </a:rPr>
              <a:t> </a:t>
            </a:r>
          </a:p>
        </p:txBody>
      </p:sp>
      <p:sp>
        <p:nvSpPr>
          <p:cNvPr id="22" name="TextBox 21"/>
          <p:cNvSpPr txBox="1"/>
          <p:nvPr/>
        </p:nvSpPr>
        <p:spPr>
          <a:xfrm>
            <a:off x="2415996" y="841083"/>
            <a:ext cx="2050461" cy="2893100"/>
          </a:xfrm>
          <a:prstGeom prst="rect">
            <a:avLst/>
          </a:prstGeom>
          <a:noFill/>
        </p:spPr>
        <p:txBody>
          <a:bodyPr wrap="square" rtlCol="0">
            <a:spAutoFit/>
          </a:bodyPr>
          <a:lstStyle/>
          <a:p>
            <a:pPr lvl="0" algn="ctr"/>
            <a:r>
              <a:rPr lang="en-GB" sz="900" b="1" u="sng" dirty="0">
                <a:latin typeface="Arial Narrow" panose="020B0606020202030204" pitchFamily="34" charset="0"/>
              </a:rPr>
              <a:t>Computing </a:t>
            </a:r>
          </a:p>
          <a:p>
            <a:pPr lvl="0"/>
            <a:r>
              <a:rPr lang="en-GB" sz="800" b="1" u="sng" dirty="0">
                <a:latin typeface="Arial Narrow" panose="020B0606020202030204" pitchFamily="34" charset="0"/>
              </a:rPr>
              <a:t>Accreditation Pathway </a:t>
            </a:r>
          </a:p>
          <a:p>
            <a:pPr lvl="0"/>
            <a:r>
              <a:rPr lang="en-GB" sz="800" b="1" u="sng" dirty="0">
                <a:latin typeface="Arial Narrow" panose="020B0606020202030204" pitchFamily="34" charset="0"/>
              </a:rPr>
              <a:t>AQA Unit Awards</a:t>
            </a:r>
          </a:p>
          <a:p>
            <a:pPr lvl="0" algn="just"/>
            <a:r>
              <a:rPr lang="en-GB" sz="800" dirty="0" smtClean="0">
                <a:latin typeface="Arial Narrow" panose="020B0606020202030204" pitchFamily="34" charset="0"/>
              </a:rPr>
              <a:t>Programming/coding j2code and Bee-Bots. Communication games </a:t>
            </a:r>
          </a:p>
          <a:p>
            <a:pPr lvl="0" algn="just"/>
            <a:endParaRPr lang="en-GB" sz="800" b="1" dirty="0">
              <a:latin typeface="Arial Narrow" panose="020B0606020202030204" pitchFamily="34" charset="0"/>
            </a:endParaRPr>
          </a:p>
          <a:p>
            <a:pPr lvl="0" algn="just"/>
            <a:r>
              <a:rPr lang="en-GB" sz="800" dirty="0" smtClean="0">
                <a:latin typeface="Arial Narrow" panose="020B0606020202030204" pitchFamily="34" charset="0"/>
              </a:rPr>
              <a:t>Introduce the word algorithm and code: To know that an algorithm is a set of instructions.</a:t>
            </a:r>
          </a:p>
          <a:p>
            <a:pPr lvl="0" algn="just"/>
            <a:endParaRPr lang="en-GB" sz="800" dirty="0">
              <a:latin typeface="Arial Narrow" panose="020B0606020202030204" pitchFamily="34" charset="0"/>
            </a:endParaRPr>
          </a:p>
          <a:p>
            <a:pPr lvl="0" algn="just"/>
            <a:r>
              <a:rPr lang="en-GB" sz="800" dirty="0" smtClean="0">
                <a:latin typeface="Arial Narrow" panose="020B0606020202030204" pitchFamily="34" charset="0"/>
              </a:rPr>
              <a:t>Create </a:t>
            </a:r>
            <a:r>
              <a:rPr lang="en-GB" sz="800" dirty="0">
                <a:latin typeface="Arial Narrow" panose="020B0606020202030204" pitchFamily="34" charset="0"/>
              </a:rPr>
              <a:t>a </a:t>
            </a:r>
            <a:r>
              <a:rPr lang="en-GB" sz="800" dirty="0" smtClean="0">
                <a:latin typeface="Arial Narrow" panose="020B0606020202030204" pitchFamily="34" charset="0"/>
              </a:rPr>
              <a:t>program to make a sprite move in different direction.</a:t>
            </a:r>
          </a:p>
          <a:p>
            <a:pPr lvl="0" algn="just"/>
            <a:endParaRPr lang="en-GB" sz="800" dirty="0">
              <a:latin typeface="Arial Narrow" panose="020B0606020202030204" pitchFamily="34" charset="0"/>
            </a:endParaRPr>
          </a:p>
          <a:p>
            <a:pPr lvl="0" algn="just"/>
            <a:r>
              <a:rPr lang="en-GB" sz="800" dirty="0">
                <a:latin typeface="Arial Narrow" panose="020B0606020202030204" pitchFamily="34" charset="0"/>
              </a:rPr>
              <a:t>Pupils will learn to create short sequences of instructions (algorithms) using Bee-Bot floor robots.</a:t>
            </a:r>
          </a:p>
          <a:p>
            <a:endParaRPr lang="en-GB" sz="900" dirty="0" smtClean="0">
              <a:latin typeface="Arial Narrow" panose="020B0606020202030204" pitchFamily="34" charset="0"/>
            </a:endParaRPr>
          </a:p>
          <a:p>
            <a:endParaRPr lang="en-GB" sz="900" dirty="0" smtClean="0">
              <a:latin typeface="Arial Narrow" panose="020B0606020202030204" pitchFamily="34" charset="0"/>
            </a:endParaRPr>
          </a:p>
          <a:p>
            <a:endParaRPr lang="en-GB" sz="900" dirty="0">
              <a:latin typeface="Arial Narrow" panose="020B0606020202030204" pitchFamily="34" charset="0"/>
            </a:endParaRPr>
          </a:p>
          <a:p>
            <a:endParaRPr lang="en-GB" sz="800" dirty="0" smtClean="0">
              <a:latin typeface="Arial Narrow" panose="020B0606020202030204" pitchFamily="34" charset="0"/>
            </a:endParaRPr>
          </a:p>
          <a:p>
            <a:endParaRPr lang="en-GB" sz="800" b="1" i="1" dirty="0">
              <a:latin typeface="Arial Narrow" panose="020B0606020202030204" pitchFamily="34" charset="0"/>
            </a:endParaRPr>
          </a:p>
          <a:p>
            <a:endParaRPr lang="en-GB" sz="900" b="1" dirty="0">
              <a:latin typeface="Arial Narrow" panose="020B0606020202030204" pitchFamily="34" charset="0"/>
            </a:endParaRPr>
          </a:p>
          <a:p>
            <a:endParaRPr lang="en-GB" sz="900" b="1" dirty="0">
              <a:latin typeface="Arial Narrow" panose="020B0606020202030204" pitchFamily="34" charset="0"/>
            </a:endParaRPr>
          </a:p>
        </p:txBody>
      </p:sp>
      <p:sp>
        <p:nvSpPr>
          <p:cNvPr id="23" name="TextBox 22"/>
          <p:cNvSpPr txBox="1"/>
          <p:nvPr/>
        </p:nvSpPr>
        <p:spPr>
          <a:xfrm>
            <a:off x="4592584" y="883746"/>
            <a:ext cx="2101885" cy="1938992"/>
          </a:xfrm>
          <a:prstGeom prst="rect">
            <a:avLst/>
          </a:prstGeom>
          <a:noFill/>
        </p:spPr>
        <p:txBody>
          <a:bodyPr wrap="square" rtlCol="0">
            <a:spAutoFit/>
          </a:bodyPr>
          <a:lstStyle/>
          <a:p>
            <a:pPr algn="ctr"/>
            <a:r>
              <a:rPr lang="en-GB" sz="900" b="1" u="sng" dirty="0">
                <a:latin typeface="Arial Narrow" panose="020B0606020202030204" pitchFamily="34" charset="0"/>
              </a:rPr>
              <a:t>English  </a:t>
            </a:r>
          </a:p>
          <a:p>
            <a:r>
              <a:rPr lang="en-GB" sz="800" b="1" u="sng" dirty="0">
                <a:latin typeface="Arial Narrow" panose="020B0606020202030204" pitchFamily="34" charset="0"/>
              </a:rPr>
              <a:t>Accreditation </a:t>
            </a:r>
            <a:r>
              <a:rPr lang="en-GB" sz="800" b="1" u="sng" dirty="0" smtClean="0">
                <a:latin typeface="Arial Narrow" panose="020B0606020202030204" pitchFamily="34" charset="0"/>
              </a:rPr>
              <a:t>Pathway</a:t>
            </a:r>
          </a:p>
          <a:p>
            <a:r>
              <a:rPr lang="en-GB" sz="800" b="1" u="sng" dirty="0">
                <a:latin typeface="Arial Narrow" panose="020B0606020202030204" pitchFamily="34" charset="0"/>
              </a:rPr>
              <a:t>WJEC Additional </a:t>
            </a:r>
            <a:r>
              <a:rPr lang="en-GB" sz="800" b="1" u="sng" dirty="0" smtClean="0">
                <a:latin typeface="Arial Narrow" panose="020B0606020202030204" pitchFamily="34" charset="0"/>
              </a:rPr>
              <a:t>English</a:t>
            </a:r>
          </a:p>
          <a:p>
            <a:r>
              <a:rPr lang="en-GB" sz="800" b="1" dirty="0" smtClean="0">
                <a:latin typeface="Arial Narrow" panose="020B0606020202030204" pitchFamily="34" charset="0"/>
              </a:rPr>
              <a:t> ‘Exploring Advertising’ Entry 2 and 3  </a:t>
            </a:r>
            <a:r>
              <a:rPr lang="en-GB" sz="900" dirty="0" smtClean="0">
                <a:latin typeface="Arial Narrow" panose="020B0606020202030204" pitchFamily="34" charset="0"/>
              </a:rPr>
              <a:t>-</a:t>
            </a:r>
            <a:endParaRPr lang="en-GB" sz="800" b="1" dirty="0">
              <a:latin typeface="Arial Narrow" panose="020B0606020202030204" pitchFamily="34" charset="0"/>
            </a:endParaRPr>
          </a:p>
          <a:p>
            <a:r>
              <a:rPr lang="en-GB" sz="800" b="1" u="sng" dirty="0">
                <a:latin typeface="Arial Narrow" panose="020B0606020202030204" pitchFamily="34" charset="0"/>
              </a:rPr>
              <a:t>AQA Unit Awards </a:t>
            </a:r>
          </a:p>
          <a:p>
            <a:r>
              <a:rPr lang="en-GB" sz="800" dirty="0">
                <a:latin typeface="Arial Narrow" panose="020B0606020202030204" pitchFamily="34" charset="0"/>
              </a:rPr>
              <a:t>Create a persuasive Advert with Support</a:t>
            </a:r>
          </a:p>
          <a:p>
            <a:endParaRPr lang="en-GB" sz="800" dirty="0" smtClean="0">
              <a:latin typeface="Arial Narrow" panose="020B0606020202030204" pitchFamily="34" charset="0"/>
            </a:endParaRPr>
          </a:p>
          <a:p>
            <a:r>
              <a:rPr lang="en-GB" sz="800" dirty="0" smtClean="0">
                <a:latin typeface="Arial Narrow" panose="020B0606020202030204" pitchFamily="34" charset="0"/>
              </a:rPr>
              <a:t>Speaking and Listening / Communication –</a:t>
            </a:r>
          </a:p>
          <a:p>
            <a:r>
              <a:rPr lang="en-GB" sz="800" dirty="0" smtClean="0">
                <a:latin typeface="Arial Narrow" panose="020B0606020202030204" pitchFamily="34" charset="0"/>
              </a:rPr>
              <a:t>Communication Groups according to their levels. </a:t>
            </a:r>
          </a:p>
          <a:p>
            <a:endParaRPr lang="en-GB" sz="800" dirty="0">
              <a:latin typeface="Arial Narrow" panose="020B0606020202030204" pitchFamily="34" charset="0"/>
            </a:endParaRPr>
          </a:p>
          <a:p>
            <a:r>
              <a:rPr lang="en-GB" sz="800" dirty="0" smtClean="0">
                <a:latin typeface="Arial Narrow" panose="020B0606020202030204" pitchFamily="34" charset="0"/>
              </a:rPr>
              <a:t>Basic English Skills – sentence writing and reading comprehension with a focus on 3 books </a:t>
            </a:r>
            <a:r>
              <a:rPr lang="en-GB" sz="800" b="1" dirty="0" smtClean="0">
                <a:latin typeface="Arial Narrow" panose="020B0606020202030204" pitchFamily="34" charset="0"/>
              </a:rPr>
              <a:t>– </a:t>
            </a:r>
            <a:r>
              <a:rPr lang="en-GB" sz="800" i="1" dirty="0" smtClean="0">
                <a:latin typeface="Arial Narrow" panose="020B0606020202030204" pitchFamily="34" charset="0"/>
              </a:rPr>
              <a:t>All are welcome </a:t>
            </a:r>
            <a:r>
              <a:rPr lang="en-GB" sz="800" dirty="0" smtClean="0">
                <a:latin typeface="Arial Narrow" panose="020B0606020202030204" pitchFamily="34" charset="0"/>
              </a:rPr>
              <a:t>by A. </a:t>
            </a:r>
            <a:r>
              <a:rPr lang="en-GB" sz="800" dirty="0" err="1" smtClean="0">
                <a:latin typeface="Arial Narrow" panose="020B0606020202030204" pitchFamily="34" charset="0"/>
              </a:rPr>
              <a:t>Penfold</a:t>
            </a:r>
            <a:r>
              <a:rPr lang="en-GB" sz="800" dirty="0" smtClean="0">
                <a:latin typeface="Arial Narrow" panose="020B0606020202030204" pitchFamily="34" charset="0"/>
              </a:rPr>
              <a:t>, </a:t>
            </a:r>
            <a:r>
              <a:rPr lang="en-GB" sz="800" i="1" dirty="0" smtClean="0">
                <a:latin typeface="Arial Narrow" panose="020B0606020202030204" pitchFamily="34" charset="0"/>
              </a:rPr>
              <a:t>Mirror</a:t>
            </a:r>
            <a:r>
              <a:rPr lang="en-GB" sz="800" dirty="0" smtClean="0">
                <a:latin typeface="Arial Narrow" panose="020B0606020202030204" pitchFamily="34" charset="0"/>
              </a:rPr>
              <a:t> by J Baker and </a:t>
            </a:r>
            <a:r>
              <a:rPr lang="en-GB" sz="800" i="1" dirty="0" smtClean="0">
                <a:latin typeface="Arial Narrow" panose="020B0606020202030204" pitchFamily="34" charset="0"/>
              </a:rPr>
              <a:t>The Firework Maker’s Daughter </a:t>
            </a:r>
            <a:r>
              <a:rPr lang="en-GB" sz="800" dirty="0" smtClean="0">
                <a:latin typeface="Arial Narrow" panose="020B0606020202030204" pitchFamily="34" charset="0"/>
              </a:rPr>
              <a:t>by P Pullman</a:t>
            </a:r>
          </a:p>
          <a:p>
            <a:r>
              <a:rPr lang="en-GB" sz="600" b="1" dirty="0" smtClean="0">
                <a:latin typeface="Arial Narrow" panose="020B0606020202030204" pitchFamily="34" charset="0"/>
              </a:rPr>
              <a:t> </a:t>
            </a:r>
            <a:endParaRPr lang="en-GB" sz="800" b="1" dirty="0">
              <a:latin typeface="Arial Narrow" panose="020B0606020202030204" pitchFamily="34" charset="0"/>
            </a:endParaRPr>
          </a:p>
        </p:txBody>
      </p:sp>
      <p:sp>
        <p:nvSpPr>
          <p:cNvPr id="24" name="TextBox 23"/>
          <p:cNvSpPr txBox="1"/>
          <p:nvPr/>
        </p:nvSpPr>
        <p:spPr>
          <a:xfrm>
            <a:off x="6816445" y="944606"/>
            <a:ext cx="2050461" cy="1477328"/>
          </a:xfrm>
          <a:prstGeom prst="rect">
            <a:avLst/>
          </a:prstGeom>
          <a:noFill/>
        </p:spPr>
        <p:txBody>
          <a:bodyPr wrap="square" rtlCol="0">
            <a:spAutoFit/>
          </a:bodyPr>
          <a:lstStyle/>
          <a:p>
            <a:pPr algn="ctr"/>
            <a:r>
              <a:rPr lang="en-GB" sz="900" b="1" u="sng" dirty="0">
                <a:latin typeface="Arial Narrow" panose="020B0606020202030204" pitchFamily="34" charset="0"/>
              </a:rPr>
              <a:t>Maths  </a:t>
            </a:r>
          </a:p>
          <a:p>
            <a:r>
              <a:rPr lang="en-GB" sz="900" b="1" u="sng" dirty="0">
                <a:latin typeface="Arial Narrow" panose="020B0606020202030204" pitchFamily="34" charset="0"/>
              </a:rPr>
              <a:t>Accreditation Pathway</a:t>
            </a:r>
          </a:p>
          <a:p>
            <a:endParaRPr lang="en-GB" sz="900" b="1" u="sng" dirty="0">
              <a:latin typeface="Arial Narrow" panose="020B0606020202030204" pitchFamily="34" charset="0"/>
            </a:endParaRPr>
          </a:p>
          <a:p>
            <a:r>
              <a:rPr lang="en-GB" sz="900" b="1" dirty="0" smtClean="0">
                <a:latin typeface="Arial Narrow" panose="020B0606020202030204" pitchFamily="34" charset="0"/>
              </a:rPr>
              <a:t> </a:t>
            </a:r>
            <a:r>
              <a:rPr lang="en-GB" sz="900" dirty="0">
                <a:latin typeface="Arial Narrow" panose="020B0606020202030204" pitchFamily="34" charset="0"/>
              </a:rPr>
              <a:t>AQA Entry Level </a:t>
            </a:r>
            <a:r>
              <a:rPr lang="en-GB" sz="900" dirty="0" smtClean="0">
                <a:latin typeface="Arial Narrow" panose="020B0606020202030204" pitchFamily="34" charset="0"/>
              </a:rPr>
              <a:t>Maths, </a:t>
            </a:r>
            <a:r>
              <a:rPr lang="en-GB" sz="900" dirty="0">
                <a:latin typeface="Arial Narrow" panose="020B0606020202030204" pitchFamily="34" charset="0"/>
              </a:rPr>
              <a:t>AQA functional Skills </a:t>
            </a:r>
            <a:r>
              <a:rPr lang="en-GB" sz="900" dirty="0" smtClean="0">
                <a:latin typeface="Arial Narrow" panose="020B0606020202030204" pitchFamily="34" charset="0"/>
              </a:rPr>
              <a:t>Maths, AQA Unit Awards</a:t>
            </a:r>
          </a:p>
          <a:p>
            <a:endParaRPr lang="en-GB" sz="900" dirty="0">
              <a:latin typeface="Arial Narrow" panose="020B0606020202030204" pitchFamily="34" charset="0"/>
            </a:endParaRPr>
          </a:p>
          <a:p>
            <a:r>
              <a:rPr lang="en-GB" sz="900" dirty="0" smtClean="0">
                <a:latin typeface="Arial Narrow" panose="020B0606020202030204" pitchFamily="34" charset="0"/>
              </a:rPr>
              <a:t>Component 1: Properties of Number</a:t>
            </a:r>
          </a:p>
          <a:p>
            <a:r>
              <a:rPr lang="en-GB" sz="900" dirty="0" smtClean="0">
                <a:latin typeface="Arial Narrow" panose="020B0606020202030204" pitchFamily="34" charset="0"/>
              </a:rPr>
              <a:t>Component 2: Calculations</a:t>
            </a:r>
          </a:p>
          <a:p>
            <a:r>
              <a:rPr lang="en-GB" sz="900" dirty="0" smtClean="0">
                <a:latin typeface="Arial Narrow" panose="020B0606020202030204" pitchFamily="34" charset="0"/>
              </a:rPr>
              <a:t>Component 5: Calendars and time</a:t>
            </a:r>
          </a:p>
          <a:p>
            <a:endParaRPr lang="en-GB" sz="900" b="1" dirty="0">
              <a:latin typeface="Arial Narrow" panose="020B0606020202030204" pitchFamily="34" charset="0"/>
            </a:endParaRPr>
          </a:p>
        </p:txBody>
      </p:sp>
      <p:sp>
        <p:nvSpPr>
          <p:cNvPr id="25" name="TextBox 24"/>
          <p:cNvSpPr txBox="1"/>
          <p:nvPr/>
        </p:nvSpPr>
        <p:spPr>
          <a:xfrm>
            <a:off x="599077" y="2995790"/>
            <a:ext cx="2726035" cy="1492716"/>
          </a:xfrm>
          <a:prstGeom prst="rect">
            <a:avLst/>
          </a:prstGeom>
          <a:noFill/>
        </p:spPr>
        <p:txBody>
          <a:bodyPr wrap="square" rtlCol="0">
            <a:spAutoFit/>
          </a:bodyPr>
          <a:lstStyle/>
          <a:p>
            <a:pPr algn="ctr"/>
            <a:r>
              <a:rPr lang="en-GB" sz="900" b="1" u="sng" dirty="0">
                <a:latin typeface="Arial Narrow" panose="020B0606020202030204" pitchFamily="34" charset="0"/>
              </a:rPr>
              <a:t>ASDAN   </a:t>
            </a:r>
          </a:p>
          <a:p>
            <a:r>
              <a:rPr lang="en-GB" sz="900" b="1" u="sng" dirty="0">
                <a:latin typeface="Arial Narrow" panose="020B0606020202030204" pitchFamily="34" charset="0"/>
              </a:rPr>
              <a:t>Accreditation Pathway</a:t>
            </a:r>
          </a:p>
          <a:p>
            <a:r>
              <a:rPr lang="en-GB" sz="900" b="1" dirty="0">
                <a:latin typeface="Arial Narrow" panose="020B0606020202030204" pitchFamily="34" charset="0"/>
              </a:rPr>
              <a:t> </a:t>
            </a:r>
            <a:endParaRPr lang="en-GB" sz="900" dirty="0">
              <a:latin typeface="Arial Narrow" panose="020B0606020202030204" pitchFamily="34" charset="0"/>
            </a:endParaRPr>
          </a:p>
          <a:p>
            <a:r>
              <a:rPr lang="en-GB" sz="900" dirty="0">
                <a:latin typeface="Arial Narrow" panose="020B0606020202030204" pitchFamily="34" charset="0"/>
              </a:rPr>
              <a:t>Students are working towards units to be completed for their ASDAN </a:t>
            </a:r>
            <a:r>
              <a:rPr lang="en-GB" sz="900" dirty="0" smtClean="0">
                <a:latin typeface="Arial Narrow" panose="020B0606020202030204" pitchFamily="34" charset="0"/>
              </a:rPr>
              <a:t>certificates</a:t>
            </a:r>
          </a:p>
          <a:p>
            <a:r>
              <a:rPr lang="en-GB" sz="900" dirty="0" smtClean="0">
                <a:latin typeface="Arial Narrow" panose="020B0606020202030204" pitchFamily="34" charset="0"/>
              </a:rPr>
              <a:t>1A </a:t>
            </a:r>
            <a:r>
              <a:rPr lang="en-GB" sz="900" dirty="0">
                <a:latin typeface="Arial Narrow" panose="020B0606020202030204" pitchFamily="34" charset="0"/>
              </a:rPr>
              <a:t>Communication - Unit 3, 4, 6, 8 </a:t>
            </a:r>
          </a:p>
          <a:p>
            <a:r>
              <a:rPr lang="en-GB" sz="900" dirty="0">
                <a:latin typeface="Arial Narrow" panose="020B0606020202030204" pitchFamily="34" charset="0"/>
              </a:rPr>
              <a:t>4A Home Management – Unit </a:t>
            </a:r>
            <a:r>
              <a:rPr lang="en-GB" sz="900" b="1" dirty="0">
                <a:latin typeface="Arial Narrow" panose="020B0606020202030204" pitchFamily="34" charset="0"/>
              </a:rPr>
              <a:t>2 </a:t>
            </a:r>
            <a:endParaRPr lang="en-GB" sz="900" b="1" dirty="0" smtClean="0">
              <a:latin typeface="Arial Narrow" panose="020B0606020202030204" pitchFamily="34" charset="0"/>
            </a:endParaRPr>
          </a:p>
          <a:p>
            <a:r>
              <a:rPr lang="en-GB" sz="900" dirty="0">
                <a:latin typeface="Arial Narrow" panose="020B0606020202030204" pitchFamily="34" charset="0"/>
              </a:rPr>
              <a:t>4A Home management – Unit 1, 3, 4, 5,6, 10</a:t>
            </a:r>
          </a:p>
          <a:p>
            <a:r>
              <a:rPr lang="en-GB" sz="900" dirty="0">
                <a:latin typeface="Arial Narrow" panose="020B0606020202030204" pitchFamily="34" charset="0"/>
              </a:rPr>
              <a:t>8A World Of Work Unit 1 </a:t>
            </a:r>
          </a:p>
          <a:p>
            <a:endParaRPr lang="en-GB" sz="1000" dirty="0">
              <a:solidFill>
                <a:srgbClr val="FF0000"/>
              </a:solidFill>
              <a:latin typeface="Arial Narrow" panose="020B0606020202030204" pitchFamily="34" charset="0"/>
            </a:endParaRPr>
          </a:p>
        </p:txBody>
      </p:sp>
      <p:sp>
        <p:nvSpPr>
          <p:cNvPr id="26" name="TextBox 25"/>
          <p:cNvSpPr txBox="1"/>
          <p:nvPr/>
        </p:nvSpPr>
        <p:spPr>
          <a:xfrm>
            <a:off x="6181882" y="3024153"/>
            <a:ext cx="2346094" cy="1754326"/>
          </a:xfrm>
          <a:prstGeom prst="rect">
            <a:avLst/>
          </a:prstGeom>
          <a:noFill/>
        </p:spPr>
        <p:txBody>
          <a:bodyPr wrap="square" rtlCol="0">
            <a:spAutoFit/>
          </a:bodyPr>
          <a:lstStyle/>
          <a:p>
            <a:pPr algn="ctr"/>
            <a:r>
              <a:rPr lang="en-GB" sz="900" b="1" u="sng" dirty="0">
                <a:latin typeface="Arial Narrow" panose="020B0606020202030204" pitchFamily="34" charset="0"/>
              </a:rPr>
              <a:t>PSCHE  </a:t>
            </a:r>
          </a:p>
          <a:p>
            <a:r>
              <a:rPr lang="en-GB" sz="900" b="1" u="sng" dirty="0">
                <a:latin typeface="Arial Narrow" panose="020B0606020202030204" pitchFamily="34" charset="0"/>
              </a:rPr>
              <a:t>Accreditation Pathway</a:t>
            </a:r>
          </a:p>
          <a:p>
            <a:endParaRPr lang="en-GB" sz="900" b="1" u="sng" dirty="0">
              <a:latin typeface="Arial Narrow" panose="020B0606020202030204" pitchFamily="34" charset="0"/>
            </a:endParaRPr>
          </a:p>
          <a:p>
            <a:r>
              <a:rPr lang="en-GB" sz="900" b="1" dirty="0" smtClean="0">
                <a:latin typeface="Arial Narrow" panose="020B0606020202030204" pitchFamily="34" charset="0"/>
              </a:rPr>
              <a:t>WJEC Entry Level Pathways</a:t>
            </a:r>
          </a:p>
          <a:p>
            <a:pPr marL="171450" indent="-171450">
              <a:buFont typeface="Arial" panose="020B0604020202020204" pitchFamily="34" charset="0"/>
              <a:buChar char="•"/>
            </a:pPr>
            <a:r>
              <a:rPr lang="en-GB" sz="900" dirty="0" smtClean="0">
                <a:latin typeface="Arial Narrow" panose="020B0606020202030204" pitchFamily="34" charset="0"/>
              </a:rPr>
              <a:t>Developing Self</a:t>
            </a:r>
          </a:p>
          <a:p>
            <a:pPr marL="171450" indent="-171450">
              <a:buFont typeface="Arial" panose="020B0604020202020204" pitchFamily="34" charset="0"/>
              <a:buChar char="•"/>
            </a:pPr>
            <a:r>
              <a:rPr lang="en-GB" sz="900" dirty="0" smtClean="0">
                <a:latin typeface="Arial Narrow" panose="020B0606020202030204" pitchFamily="34" charset="0"/>
              </a:rPr>
              <a:t>Working Towards Goals</a:t>
            </a:r>
          </a:p>
          <a:p>
            <a:r>
              <a:rPr lang="en-GB" sz="900" dirty="0">
                <a:latin typeface="Arial Narrow" panose="020B0606020202030204" pitchFamily="34" charset="0"/>
              </a:rPr>
              <a:t>To introduce the learner to ways in which they can reflect on their own personal development and how their personal skills, abilities and behaviours can be improved. </a:t>
            </a:r>
            <a:endParaRPr lang="en-GB" sz="900" dirty="0" smtClean="0">
              <a:latin typeface="Arial Narrow" panose="020B0606020202030204" pitchFamily="34" charset="0"/>
            </a:endParaRPr>
          </a:p>
          <a:p>
            <a:endParaRPr lang="en-GB" sz="900" b="1" dirty="0">
              <a:solidFill>
                <a:srgbClr val="FF0000"/>
              </a:solidFill>
              <a:latin typeface="Arial Narrow" panose="020B0606020202030204" pitchFamily="34" charset="0"/>
            </a:endParaRPr>
          </a:p>
          <a:p>
            <a:endParaRPr lang="en-GB" sz="900" dirty="0">
              <a:solidFill>
                <a:srgbClr val="FF0000"/>
              </a:solidFill>
              <a:latin typeface="Arial Narrow" panose="020B0606020202030204" pitchFamily="34" charset="0"/>
            </a:endParaRPr>
          </a:p>
        </p:txBody>
      </p:sp>
      <p:sp>
        <p:nvSpPr>
          <p:cNvPr id="27" name="TextBox 26"/>
          <p:cNvSpPr txBox="1"/>
          <p:nvPr/>
        </p:nvSpPr>
        <p:spPr>
          <a:xfrm>
            <a:off x="275320" y="4582235"/>
            <a:ext cx="2050461" cy="1200329"/>
          </a:xfrm>
          <a:prstGeom prst="rect">
            <a:avLst/>
          </a:prstGeom>
          <a:noFill/>
        </p:spPr>
        <p:txBody>
          <a:bodyPr wrap="square" rtlCol="0">
            <a:spAutoFit/>
          </a:bodyPr>
          <a:lstStyle/>
          <a:p>
            <a:pPr algn="ctr"/>
            <a:r>
              <a:rPr lang="en-GB" sz="900" b="1" u="sng" dirty="0">
                <a:latin typeface="Arial Narrow" panose="020B0606020202030204" pitchFamily="34" charset="0"/>
              </a:rPr>
              <a:t>Science </a:t>
            </a:r>
          </a:p>
          <a:p>
            <a:r>
              <a:rPr lang="en-GB" sz="900" b="1" u="sng" dirty="0" smtClean="0">
                <a:latin typeface="Arial Narrow" panose="020B0606020202030204" pitchFamily="34" charset="0"/>
              </a:rPr>
              <a:t>Accreditation WJEC Entry Level  Pathway</a:t>
            </a:r>
          </a:p>
          <a:p>
            <a:r>
              <a:rPr lang="en-GB" sz="900" dirty="0" smtClean="0">
                <a:latin typeface="Arial Narrow" panose="020B0606020202030204" pitchFamily="34" charset="0"/>
              </a:rPr>
              <a:t>Energy In The Home and The Work Place</a:t>
            </a:r>
          </a:p>
          <a:p>
            <a:r>
              <a:rPr lang="en-GB" sz="900" dirty="0" smtClean="0">
                <a:latin typeface="Arial Narrow" panose="020B0606020202030204" pitchFamily="34" charset="0"/>
              </a:rPr>
              <a:t>Entry 2 and 3</a:t>
            </a:r>
            <a:endParaRPr lang="en-GB" sz="900" dirty="0">
              <a:latin typeface="Arial Narrow" panose="020B0606020202030204" pitchFamily="34" charset="0"/>
            </a:endParaRPr>
          </a:p>
          <a:p>
            <a:endParaRPr lang="en-GB" sz="900" u="sng" dirty="0" smtClean="0">
              <a:solidFill>
                <a:srgbClr val="FF0000"/>
              </a:solidFill>
              <a:latin typeface="Arial Narrow" panose="020B0606020202030204" pitchFamily="34" charset="0"/>
            </a:endParaRPr>
          </a:p>
          <a:p>
            <a:r>
              <a:rPr lang="en-GB" sz="900" dirty="0">
                <a:latin typeface="Arial Narrow" panose="020B0606020202030204" pitchFamily="34" charset="0"/>
              </a:rPr>
              <a:t>This unit enables learners to explore themes connected with energy use and transfer in the home and workplace.</a:t>
            </a:r>
          </a:p>
        </p:txBody>
      </p:sp>
      <p:sp>
        <p:nvSpPr>
          <p:cNvPr id="28" name="TextBox 27"/>
          <p:cNvSpPr txBox="1"/>
          <p:nvPr/>
        </p:nvSpPr>
        <p:spPr>
          <a:xfrm>
            <a:off x="2471285" y="4598436"/>
            <a:ext cx="2050461" cy="1892826"/>
          </a:xfrm>
          <a:prstGeom prst="rect">
            <a:avLst/>
          </a:prstGeom>
          <a:noFill/>
        </p:spPr>
        <p:txBody>
          <a:bodyPr wrap="square" rtlCol="0">
            <a:spAutoFit/>
          </a:bodyPr>
          <a:lstStyle/>
          <a:p>
            <a:pPr algn="ctr"/>
            <a:r>
              <a:rPr lang="en-GB" sz="900" b="1" u="sng" dirty="0">
                <a:latin typeface="Arial Narrow" panose="020B0606020202030204" pitchFamily="34" charset="0"/>
              </a:rPr>
              <a:t>Humanities  </a:t>
            </a:r>
          </a:p>
          <a:p>
            <a:r>
              <a:rPr lang="en-GB" sz="900" b="1" u="sng" dirty="0">
                <a:latin typeface="Arial Narrow" panose="020B0606020202030204" pitchFamily="34" charset="0"/>
              </a:rPr>
              <a:t>Accreditation Pathway</a:t>
            </a:r>
          </a:p>
          <a:p>
            <a:r>
              <a:rPr lang="en-GB" sz="900" dirty="0" smtClean="0">
                <a:latin typeface="Arial Narrow" panose="020B0606020202030204" pitchFamily="34" charset="0"/>
              </a:rPr>
              <a:t>WJEC </a:t>
            </a:r>
            <a:r>
              <a:rPr lang="en-GB" sz="900" dirty="0">
                <a:latin typeface="Arial Narrow" panose="020B0606020202030204" pitchFamily="34" charset="0"/>
              </a:rPr>
              <a:t>Entry Level  Pathway</a:t>
            </a:r>
          </a:p>
          <a:p>
            <a:r>
              <a:rPr lang="en-GB" sz="900" dirty="0" smtClean="0">
                <a:latin typeface="Arial Narrow" panose="020B0606020202030204" pitchFamily="34" charset="0"/>
              </a:rPr>
              <a:t>Volcanoes, Earthquakes and Tsunamis</a:t>
            </a:r>
          </a:p>
          <a:p>
            <a:r>
              <a:rPr lang="en-GB" sz="900" dirty="0" smtClean="0">
                <a:latin typeface="Arial Narrow" panose="020B0606020202030204" pitchFamily="34" charset="0"/>
              </a:rPr>
              <a:t>Entry 2 and 3</a:t>
            </a:r>
          </a:p>
          <a:p>
            <a:endParaRPr lang="en-GB" sz="900" dirty="0">
              <a:solidFill>
                <a:srgbClr val="FF0000"/>
              </a:solidFill>
              <a:latin typeface="Arial Narrow" panose="020B0606020202030204" pitchFamily="34" charset="0"/>
            </a:endParaRPr>
          </a:p>
          <a:p>
            <a:r>
              <a:rPr lang="en-GB" sz="900" dirty="0">
                <a:latin typeface="Arial Narrow" panose="020B0606020202030204" pitchFamily="34" charset="0"/>
              </a:rPr>
              <a:t>This unit aims to enable learners to identify areas of the world that are affected by tectonic events (earthquakes, volcanoes and tsunamis) and know how people are affected by, and respond to the hazards posed by the tectonic events</a:t>
            </a:r>
            <a:r>
              <a:rPr lang="en-GB" sz="900" b="1" dirty="0">
                <a:latin typeface="Arial Narrow" panose="020B0606020202030204" pitchFamily="34" charset="0"/>
              </a:rPr>
              <a:t>.</a:t>
            </a:r>
            <a:endParaRPr lang="en-GB" sz="900" b="1" dirty="0" smtClean="0">
              <a:latin typeface="Arial Narrow" panose="020B0606020202030204" pitchFamily="34" charset="0"/>
            </a:endParaRPr>
          </a:p>
          <a:p>
            <a:endParaRPr lang="en-GB" sz="900" b="1" dirty="0" smtClean="0">
              <a:solidFill>
                <a:srgbClr val="FF0000"/>
              </a:solidFill>
              <a:latin typeface="Arial Narrow" panose="020B0606020202030204" pitchFamily="34" charset="0"/>
            </a:endParaRPr>
          </a:p>
        </p:txBody>
      </p:sp>
      <p:sp>
        <p:nvSpPr>
          <p:cNvPr id="29" name="TextBox 28"/>
          <p:cNvSpPr txBox="1"/>
          <p:nvPr/>
        </p:nvSpPr>
        <p:spPr>
          <a:xfrm>
            <a:off x="4915090" y="4681575"/>
            <a:ext cx="2050461" cy="923330"/>
          </a:xfrm>
          <a:prstGeom prst="rect">
            <a:avLst/>
          </a:prstGeom>
          <a:noFill/>
        </p:spPr>
        <p:txBody>
          <a:bodyPr wrap="square" rtlCol="0">
            <a:spAutoFit/>
          </a:bodyPr>
          <a:lstStyle/>
          <a:p>
            <a:pPr algn="ctr"/>
            <a:r>
              <a:rPr lang="en-GB" sz="900" b="1" u="sng" dirty="0">
                <a:latin typeface="Arial Narrow" panose="020B0606020202030204" pitchFamily="34" charset="0"/>
              </a:rPr>
              <a:t>Art  </a:t>
            </a:r>
          </a:p>
          <a:p>
            <a:r>
              <a:rPr lang="en-GB" sz="900" b="1" u="sng" dirty="0">
                <a:latin typeface="Arial Narrow" panose="020B0606020202030204" pitchFamily="34" charset="0"/>
              </a:rPr>
              <a:t>Accreditation </a:t>
            </a:r>
            <a:r>
              <a:rPr lang="en-GB" sz="900" b="1" u="sng" dirty="0" smtClean="0">
                <a:latin typeface="Arial Narrow" panose="020B0606020202030204" pitchFamily="34" charset="0"/>
              </a:rPr>
              <a:t>Pathway</a:t>
            </a:r>
            <a:endParaRPr lang="en-GB" sz="900" b="1" u="sng" dirty="0">
              <a:latin typeface="Arial Narrow" panose="020B0606020202030204" pitchFamily="34" charset="0"/>
            </a:endParaRPr>
          </a:p>
          <a:p>
            <a:endParaRPr lang="en-GB" sz="900" b="1" dirty="0" smtClean="0">
              <a:solidFill>
                <a:srgbClr val="FF0000"/>
              </a:solidFill>
              <a:latin typeface="Arial Narrow" panose="020B0606020202030204" pitchFamily="34" charset="0"/>
            </a:endParaRPr>
          </a:p>
          <a:p>
            <a:endParaRPr lang="en-GB" sz="900" b="1" dirty="0" smtClean="0">
              <a:solidFill>
                <a:srgbClr val="FF0000"/>
              </a:solidFill>
              <a:latin typeface="Arial Narrow" panose="020B0606020202030204" pitchFamily="34" charset="0"/>
            </a:endParaRPr>
          </a:p>
          <a:p>
            <a:endParaRPr lang="en-GB" sz="900" b="1" dirty="0">
              <a:solidFill>
                <a:srgbClr val="FF0000"/>
              </a:solidFill>
              <a:latin typeface="Arial Narrow" panose="020B0606020202030204" pitchFamily="34" charset="0"/>
            </a:endParaRPr>
          </a:p>
          <a:p>
            <a:r>
              <a:rPr lang="en-GB" sz="900" b="1" u="sng" dirty="0">
                <a:solidFill>
                  <a:srgbClr val="FF0000"/>
                </a:solidFill>
                <a:latin typeface="Arial Narrow" panose="020B0606020202030204" pitchFamily="34" charset="0"/>
              </a:rPr>
              <a:t> </a:t>
            </a:r>
          </a:p>
        </p:txBody>
      </p:sp>
      <p:sp>
        <p:nvSpPr>
          <p:cNvPr id="30" name="TextBox 29"/>
          <p:cNvSpPr txBox="1"/>
          <p:nvPr/>
        </p:nvSpPr>
        <p:spPr>
          <a:xfrm>
            <a:off x="6973986" y="4547349"/>
            <a:ext cx="1858593" cy="2400657"/>
          </a:xfrm>
          <a:prstGeom prst="rect">
            <a:avLst/>
          </a:prstGeom>
          <a:noFill/>
        </p:spPr>
        <p:txBody>
          <a:bodyPr wrap="square" rtlCol="0">
            <a:spAutoFit/>
          </a:bodyPr>
          <a:lstStyle/>
          <a:p>
            <a:pPr algn="ctr"/>
            <a:r>
              <a:rPr lang="en-GB" sz="900" b="1" u="sng" dirty="0">
                <a:latin typeface="Arial Narrow" panose="020B0606020202030204" pitchFamily="34" charset="0"/>
              </a:rPr>
              <a:t>Music  </a:t>
            </a:r>
          </a:p>
          <a:p>
            <a:r>
              <a:rPr lang="en-GB" sz="900" b="1" u="sng" dirty="0">
                <a:latin typeface="Arial Narrow" panose="020B0606020202030204" pitchFamily="34" charset="0"/>
              </a:rPr>
              <a:t>Accreditation </a:t>
            </a:r>
            <a:r>
              <a:rPr lang="en-GB" sz="900" b="1" u="sng" dirty="0" smtClean="0">
                <a:latin typeface="Arial Narrow" panose="020B0606020202030204" pitchFamily="34" charset="0"/>
              </a:rPr>
              <a:t>Pathway</a:t>
            </a:r>
            <a:endParaRPr lang="en-GB" sz="700" dirty="0">
              <a:latin typeface="Arial" panose="020B0604020202020204" pitchFamily="34" charset="0"/>
              <a:cs typeface="Arial" panose="020B0604020202020204" pitchFamily="34" charset="0"/>
            </a:endParaRPr>
          </a:p>
          <a:p>
            <a:pPr lvl="0"/>
            <a:r>
              <a:rPr lang="en-GB" sz="700" dirty="0">
                <a:latin typeface="Arial" panose="020B0604020202020204" pitchFamily="34" charset="0"/>
                <a:cs typeface="Arial" panose="020B0604020202020204" pitchFamily="34" charset="0"/>
              </a:rPr>
              <a:t>African Drumming </a:t>
            </a:r>
          </a:p>
          <a:p>
            <a:pPr lvl="0"/>
            <a:r>
              <a:rPr lang="en-GB" sz="700" dirty="0">
                <a:latin typeface="Arial Narrow" panose="020B0606020202030204" pitchFamily="34" charset="0"/>
                <a:cs typeface="Arial" panose="020B0604020202020204" pitchFamily="34" charset="0"/>
              </a:rPr>
              <a:t>Call and Response</a:t>
            </a:r>
          </a:p>
          <a:p>
            <a:pPr lvl="0"/>
            <a:r>
              <a:rPr lang="en-GB" sz="700" dirty="0">
                <a:latin typeface="Arial Narrow" panose="020B0606020202030204" pitchFamily="34" charset="0"/>
                <a:cs typeface="Arial" panose="020B0604020202020204" pitchFamily="34" charset="0"/>
              </a:rPr>
              <a:t>Improvisation as part of a group</a:t>
            </a:r>
          </a:p>
          <a:p>
            <a:pPr lvl="0"/>
            <a:r>
              <a:rPr lang="en-GB" sz="700" dirty="0">
                <a:latin typeface="Arial Narrow" panose="020B0606020202030204" pitchFamily="34" charset="0"/>
                <a:cs typeface="Arial" panose="020B0604020202020204" pitchFamily="34" charset="0"/>
              </a:rPr>
              <a:t>Instruments from the continent of Africa</a:t>
            </a:r>
          </a:p>
          <a:p>
            <a:pPr lvl="0"/>
            <a:r>
              <a:rPr lang="en-GB" sz="700" dirty="0">
                <a:latin typeface="Arial Narrow" panose="020B0606020202030204" pitchFamily="34" charset="0"/>
                <a:cs typeface="Arial" panose="020B0604020202020204" pitchFamily="34" charset="0"/>
              </a:rPr>
              <a:t>The identification an demonstration of tempo</a:t>
            </a:r>
          </a:p>
          <a:p>
            <a:pPr lvl="0"/>
            <a:r>
              <a:rPr lang="en-GB" sz="700" dirty="0">
                <a:latin typeface="Arial Narrow" panose="020B0606020202030204" pitchFamily="34" charset="0"/>
                <a:cs typeface="Arial" panose="020B0604020202020204" pitchFamily="34" charset="0"/>
              </a:rPr>
              <a:t>The identification an demonstration of dynamics</a:t>
            </a:r>
          </a:p>
          <a:p>
            <a:pPr lvl="0"/>
            <a:r>
              <a:rPr lang="en-GB" sz="700" dirty="0">
                <a:latin typeface="Arial Narrow" panose="020B0606020202030204" pitchFamily="34" charset="0"/>
                <a:cs typeface="Arial" panose="020B0604020202020204" pitchFamily="34" charset="0"/>
              </a:rPr>
              <a:t>Singing in parts and </a:t>
            </a:r>
            <a:r>
              <a:rPr lang="en-GB" sz="700" dirty="0" smtClean="0">
                <a:latin typeface="Arial Narrow" panose="020B0606020202030204" pitchFamily="34" charset="0"/>
                <a:cs typeface="Arial" panose="020B0604020202020204" pitchFamily="34" charset="0"/>
              </a:rPr>
              <a:t>harmony</a:t>
            </a:r>
            <a:endParaRPr lang="en-GB" sz="700" dirty="0">
              <a:latin typeface="Arial Narrow" panose="020B0606020202030204" pitchFamily="34" charset="0"/>
              <a:cs typeface="Arial" panose="020B0604020202020204" pitchFamily="34" charset="0"/>
            </a:endParaRPr>
          </a:p>
          <a:p>
            <a:r>
              <a:rPr lang="en-GB" sz="700" dirty="0">
                <a:latin typeface="Arial Narrow" panose="020B0606020202030204" pitchFamily="34" charset="0"/>
                <a:cs typeface="Arial" panose="020B0604020202020204" pitchFamily="34" charset="0"/>
              </a:rPr>
              <a:t>Suggested activities:</a:t>
            </a:r>
          </a:p>
          <a:p>
            <a:pPr lvl="0"/>
            <a:r>
              <a:rPr lang="en-GB" sz="700" dirty="0">
                <a:latin typeface="Arial Narrow" panose="020B0606020202030204" pitchFamily="34" charset="0"/>
                <a:cs typeface="Arial" panose="020B0604020202020204" pitchFamily="34" charset="0"/>
              </a:rPr>
              <a:t>Listening to music from different parts of Africa</a:t>
            </a:r>
          </a:p>
          <a:p>
            <a:pPr lvl="0"/>
            <a:r>
              <a:rPr lang="en-GB" sz="700" dirty="0">
                <a:latin typeface="Arial Narrow" panose="020B0606020202030204" pitchFamily="34" charset="0"/>
                <a:cs typeface="Arial" panose="020B0604020202020204" pitchFamily="34" charset="0"/>
              </a:rPr>
              <a:t>Identifying key African instruments (sight and sound)</a:t>
            </a:r>
          </a:p>
          <a:p>
            <a:pPr lvl="0"/>
            <a:r>
              <a:rPr lang="en-GB" sz="700" dirty="0">
                <a:latin typeface="Arial Narrow" panose="020B0606020202030204" pitchFamily="34" charset="0"/>
                <a:cs typeface="Arial" panose="020B0604020202020204" pitchFamily="34" charset="0"/>
              </a:rPr>
              <a:t>Drumming as a group – Who is the master drummer?</a:t>
            </a:r>
          </a:p>
          <a:p>
            <a:pPr lvl="0"/>
            <a:r>
              <a:rPr lang="en-GB" sz="700" dirty="0">
                <a:latin typeface="Arial Narrow" panose="020B0606020202030204" pitchFamily="34" charset="0"/>
                <a:cs typeface="Arial" panose="020B0604020202020204" pitchFamily="34" charset="0"/>
              </a:rPr>
              <a:t>Group improvisation</a:t>
            </a:r>
          </a:p>
          <a:p>
            <a:pPr lvl="0"/>
            <a:r>
              <a:rPr lang="en-GB" sz="700" dirty="0">
                <a:latin typeface="Arial Narrow" panose="020B0606020202030204" pitchFamily="34" charset="0"/>
                <a:cs typeface="Arial" panose="020B0604020202020204" pitchFamily="34" charset="0"/>
              </a:rPr>
              <a:t>Composing music to stories</a:t>
            </a:r>
          </a:p>
          <a:p>
            <a:r>
              <a:rPr lang="en-GB" b="1" dirty="0"/>
              <a:t> </a:t>
            </a:r>
            <a:endParaRPr lang="en-GB" dirty="0"/>
          </a:p>
          <a:p>
            <a:endParaRPr lang="en-GB" sz="900" b="1" u="sng" dirty="0">
              <a:solidFill>
                <a:srgbClr val="FF0000"/>
              </a:solidFill>
              <a:latin typeface="Arial Narrow" panose="020B0606020202030204" pitchFamily="34" charset="0"/>
            </a:endParaRPr>
          </a:p>
        </p:txBody>
      </p:sp>
      <p:sp>
        <p:nvSpPr>
          <p:cNvPr id="3" name="Explosion 1 2"/>
          <p:cNvSpPr/>
          <p:nvPr/>
        </p:nvSpPr>
        <p:spPr>
          <a:xfrm>
            <a:off x="3359348" y="2884237"/>
            <a:ext cx="2403151" cy="1834265"/>
          </a:xfrm>
          <a:prstGeom prst="irregularSeal1">
            <a:avLst/>
          </a:prstGeom>
          <a:solidFill>
            <a:srgbClr val="92D050"/>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GB" b="1" dirty="0"/>
              <a:t>AUTUMN  </a:t>
            </a:r>
            <a:r>
              <a:rPr lang="en-GB" b="1" dirty="0" smtClean="0"/>
              <a:t>2021 </a:t>
            </a:r>
            <a:endParaRPr lang="en-GB"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988" y="238768"/>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4914" y="241894"/>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sz="900" dirty="0" smtClean="0">
              <a:latin typeface="Arial Narrow" panose="020B0606020202030204" pitchFamily="34" charset="0"/>
            </a:endParaRPr>
          </a:p>
        </p:txBody>
      </p:sp>
    </p:spTree>
    <p:extLst>
      <p:ext uri="{BB962C8B-B14F-4D97-AF65-F5344CB8AC3E}">
        <p14:creationId xmlns:p14="http://schemas.microsoft.com/office/powerpoint/2010/main" val="4020787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552</Words>
  <Application>Microsoft Office PowerPoint</Application>
  <PresentationFormat>On-screen Show (4:3)</PresentationFormat>
  <Paragraphs>101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SRD Curriculum Overview  Autumn  2021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4 Curriculum Overview  Autumn 2015</dc:title>
  <dc:creator>Fiona Bell</dc:creator>
  <cp:lastModifiedBy>Fiona Bell</cp:lastModifiedBy>
  <cp:revision>82</cp:revision>
  <cp:lastPrinted>2018-09-06T11:45:44Z</cp:lastPrinted>
  <dcterms:created xsi:type="dcterms:W3CDTF">2015-10-08T10:49:43Z</dcterms:created>
  <dcterms:modified xsi:type="dcterms:W3CDTF">2021-09-15T06:54:02Z</dcterms:modified>
</cp:coreProperties>
</file>