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12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12286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232311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141703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311216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2862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103368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35086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358904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394368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243874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09/01/2023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dirty="0"/>
          </a:p>
        </p:txBody>
      </p:sp>
    </p:spTree>
    <p:extLst>
      <p:ext uri="{BB962C8B-B14F-4D97-AF65-F5344CB8AC3E}">
        <p14:creationId xmlns:p14="http://schemas.microsoft.com/office/powerpoint/2010/main" val="288829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3702-D4D7-4CA9-BF7E-34DCAE5CA45C}" type="datetimeFigureOut">
              <a:rPr lang="en-GB" smtClean="0"/>
              <a:t>09/01/2023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11FF1-0765-436D-AA0D-8A6E622C6CA0}" type="slidenum">
              <a:rPr lang="en-GB" smtClean="0"/>
              <a:t>‹#›</a:t>
            </a:fld>
            <a:endParaRPr lang="en-GB" dirty="0"/>
          </a:p>
        </p:txBody>
      </p:sp>
    </p:spTree>
    <p:extLst>
      <p:ext uri="{BB962C8B-B14F-4D97-AF65-F5344CB8AC3E}">
        <p14:creationId xmlns:p14="http://schemas.microsoft.com/office/powerpoint/2010/main" val="339087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ferinternet.org.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576064"/>
          </a:xfrm>
          <a:ln/>
        </p:spPr>
        <p:style>
          <a:lnRef idx="2">
            <a:schemeClr val="accent2"/>
          </a:lnRef>
          <a:fillRef idx="1">
            <a:schemeClr val="lt1"/>
          </a:fillRef>
          <a:effectRef idx="0">
            <a:schemeClr val="accent2"/>
          </a:effectRef>
          <a:fontRef idx="minor">
            <a:schemeClr val="dk1"/>
          </a:fontRef>
        </p:style>
        <p:txBody>
          <a:bodyPr>
            <a:noAutofit/>
          </a:bodyPr>
          <a:lstStyle/>
          <a:p>
            <a:r>
              <a:rPr lang="en-GB" sz="1400" b="1" dirty="0" smtClean="0">
                <a:latin typeface="Arial Narrow" panose="020B0606020202030204" pitchFamily="34" charset="0"/>
              </a:rPr>
              <a:t/>
            </a:r>
            <a:br>
              <a:rPr lang="en-GB" sz="1400" b="1" dirty="0" smtClean="0">
                <a:latin typeface="Arial Narrow" panose="020B0606020202030204" pitchFamily="34" charset="0"/>
              </a:rPr>
            </a:br>
            <a:r>
              <a:rPr lang="en-GB" sz="1400" b="1" dirty="0" smtClean="0">
                <a:latin typeface="Arial Narrow" panose="020B0606020202030204" pitchFamily="34" charset="0"/>
              </a:rPr>
              <a:t>Hawking </a:t>
            </a:r>
            <a:r>
              <a:rPr lang="en-GB" sz="1400" b="1" dirty="0">
                <a:latin typeface="Arial Narrow" panose="020B0606020202030204" pitchFamily="34" charset="0"/>
              </a:rPr>
              <a:t>Curriculum Overview </a:t>
            </a:r>
            <a:br>
              <a:rPr lang="en-GB" sz="1400" b="1" dirty="0">
                <a:latin typeface="Arial Narrow" panose="020B0606020202030204" pitchFamily="34" charset="0"/>
              </a:rPr>
            </a:br>
            <a:r>
              <a:rPr lang="en-GB" sz="1400" b="1" dirty="0" smtClean="0">
                <a:latin typeface="Arial Narrow" panose="020B0606020202030204" pitchFamily="34" charset="0"/>
              </a:rPr>
              <a:t>Spring  2023</a:t>
            </a:r>
            <a:br>
              <a:rPr lang="en-GB" sz="1400" b="1" dirty="0" smtClean="0">
                <a:latin typeface="Arial Narrow" panose="020B0606020202030204" pitchFamily="34" charset="0"/>
              </a:rPr>
            </a:br>
            <a:endParaRPr lang="en-GB" sz="1400" b="1" dirty="0">
              <a:latin typeface="Arial Narrow" panose="020B0606020202030204" pitchFamily="34" charset="0"/>
            </a:endParaRPr>
          </a:p>
        </p:txBody>
      </p:sp>
      <p:sp>
        <p:nvSpPr>
          <p:cNvPr id="4" name="Rounded Rectangle 3"/>
          <p:cNvSpPr/>
          <p:nvPr/>
        </p:nvSpPr>
        <p:spPr>
          <a:xfrm>
            <a:off x="226137" y="847757"/>
            <a:ext cx="2097267" cy="2036480"/>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endParaRPr lang="en-GB" dirty="0">
              <a:latin typeface="Arial Narrow" panose="020B0606020202030204" pitchFamily="34" charset="0"/>
            </a:endParaRPr>
          </a:p>
        </p:txBody>
      </p:sp>
      <p:sp>
        <p:nvSpPr>
          <p:cNvPr id="11" name="Rounded Rectangle 10"/>
          <p:cNvSpPr/>
          <p:nvPr/>
        </p:nvSpPr>
        <p:spPr>
          <a:xfrm>
            <a:off x="2411760" y="854092"/>
            <a:ext cx="2088232" cy="2051775"/>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2" name="Rounded Rectangle 11"/>
          <p:cNvSpPr/>
          <p:nvPr/>
        </p:nvSpPr>
        <p:spPr>
          <a:xfrm>
            <a:off x="4572000" y="859788"/>
            <a:ext cx="2088232" cy="2046079"/>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endParaRPr lang="en-GB" sz="900" b="1" u="sng" dirty="0">
              <a:latin typeface="Arial Narrow" panose="020B0606020202030204" pitchFamily="34" charset="0"/>
            </a:endParaRPr>
          </a:p>
        </p:txBody>
      </p:sp>
      <p:sp>
        <p:nvSpPr>
          <p:cNvPr id="13" name="Rounded Rectangle 12"/>
          <p:cNvSpPr/>
          <p:nvPr/>
        </p:nvSpPr>
        <p:spPr>
          <a:xfrm>
            <a:off x="6744347" y="859788"/>
            <a:ext cx="2088232" cy="2024449"/>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14" name="Rounded Rectangle 13"/>
          <p:cNvSpPr/>
          <p:nvPr/>
        </p:nvSpPr>
        <p:spPr>
          <a:xfrm>
            <a:off x="213536" y="4560789"/>
            <a:ext cx="2122470" cy="208823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15" name="Rounded Rectangle 14"/>
          <p:cNvSpPr/>
          <p:nvPr/>
        </p:nvSpPr>
        <p:spPr>
          <a:xfrm>
            <a:off x="2411760" y="4552811"/>
            <a:ext cx="2160240" cy="20882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16" name="Rounded Rectangle 15"/>
          <p:cNvSpPr/>
          <p:nvPr/>
        </p:nvSpPr>
        <p:spPr>
          <a:xfrm>
            <a:off x="4656115" y="4569585"/>
            <a:ext cx="2160240" cy="210265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endParaRPr lang="en-GB" sz="900" dirty="0" smtClean="0">
              <a:solidFill>
                <a:schemeClr val="tx1"/>
              </a:solidFill>
              <a:latin typeface="Arial Narrow" panose="020B0606020202030204" pitchFamily="34" charset="0"/>
            </a:endParaRPr>
          </a:p>
        </p:txBody>
      </p:sp>
      <p:sp>
        <p:nvSpPr>
          <p:cNvPr id="17" name="Rounded Rectangle 16"/>
          <p:cNvSpPr/>
          <p:nvPr/>
        </p:nvSpPr>
        <p:spPr>
          <a:xfrm>
            <a:off x="6910493" y="4569189"/>
            <a:ext cx="2016224" cy="2102653"/>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8" name="Rounded Rectangle 17"/>
          <p:cNvSpPr/>
          <p:nvPr/>
        </p:nvSpPr>
        <p:spPr>
          <a:xfrm>
            <a:off x="195344" y="2967289"/>
            <a:ext cx="2880320" cy="1468809"/>
          </a:xfrm>
          <a:prstGeom prst="roundRect">
            <a:avLst/>
          </a:prstGeom>
          <a:ln w="28575">
            <a:solidFill>
              <a:srgbClr val="CC0099"/>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0" name="Rounded Rectangle 19"/>
          <p:cNvSpPr/>
          <p:nvPr/>
        </p:nvSpPr>
        <p:spPr>
          <a:xfrm>
            <a:off x="6082198" y="2999021"/>
            <a:ext cx="2952328" cy="1468809"/>
          </a:xfrm>
          <a:prstGeom prst="roundRect">
            <a:avLst/>
          </a:prstGeom>
          <a:ln w="28575">
            <a:solidFill>
              <a:srgbClr val="FF66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1" name="TextBox 20"/>
          <p:cNvSpPr txBox="1"/>
          <p:nvPr/>
        </p:nvSpPr>
        <p:spPr>
          <a:xfrm>
            <a:off x="266978" y="854092"/>
            <a:ext cx="2050461" cy="2308324"/>
          </a:xfrm>
          <a:prstGeom prst="rect">
            <a:avLst/>
          </a:prstGeom>
          <a:noFill/>
        </p:spPr>
        <p:txBody>
          <a:bodyPr wrap="square" rtlCol="0">
            <a:spAutoFit/>
          </a:bodyPr>
          <a:lstStyle/>
          <a:p>
            <a:pPr algn="ctr"/>
            <a:r>
              <a:rPr lang="en-GB" sz="900" b="1" u="sng" dirty="0" smtClean="0">
                <a:latin typeface="Arial Narrow" panose="020B0606020202030204" pitchFamily="34" charset="0"/>
              </a:rPr>
              <a:t>PE</a:t>
            </a:r>
          </a:p>
          <a:p>
            <a:r>
              <a:rPr lang="en-GB" sz="900" b="1" u="sng" dirty="0">
                <a:latin typeface="Arial Narrow" panose="020B0606020202030204" pitchFamily="34" charset="0"/>
              </a:rPr>
              <a:t>Accreditation Pathway</a:t>
            </a:r>
          </a:p>
          <a:p>
            <a:r>
              <a:rPr lang="en-GB" sz="900" b="1" u="sng" dirty="0">
                <a:latin typeface="Arial Narrow" panose="020B0606020202030204" pitchFamily="34" charset="0"/>
              </a:rPr>
              <a:t>AQA unit award </a:t>
            </a:r>
            <a:r>
              <a:rPr lang="en-GB" sz="900" b="1" u="sng" dirty="0" smtClean="0">
                <a:latin typeface="Arial Narrow" panose="020B0606020202030204" pitchFamily="34" charset="0"/>
              </a:rPr>
              <a:t>Dance</a:t>
            </a:r>
          </a:p>
          <a:p>
            <a:endParaRPr lang="en-GB" sz="900" b="1" u="sng" dirty="0" smtClean="0">
              <a:latin typeface="Arial Narrow" panose="020B0606020202030204" pitchFamily="34" charset="0"/>
            </a:endParaRPr>
          </a:p>
          <a:p>
            <a:r>
              <a:rPr lang="en-GB" sz="900" dirty="0" smtClean="0">
                <a:latin typeface="Arial Narrow" panose="020B0606020202030204" pitchFamily="34" charset="0"/>
              </a:rPr>
              <a:t>Create gestures and actions linked to </a:t>
            </a:r>
            <a:r>
              <a:rPr lang="en-GB" sz="900" dirty="0" err="1" smtClean="0">
                <a:latin typeface="Arial Narrow" panose="020B0606020202030204" pitchFamily="34" charset="0"/>
              </a:rPr>
              <a:t>stimul</a:t>
            </a:r>
            <a:r>
              <a:rPr lang="en-GB" sz="900" dirty="0" smtClean="0">
                <a:latin typeface="Arial Narrow" panose="020B0606020202030204" pitchFamily="34" charset="0"/>
              </a:rPr>
              <a:t> from Victorian England.</a:t>
            </a:r>
          </a:p>
          <a:p>
            <a:r>
              <a:rPr lang="en-GB" sz="900" dirty="0" smtClean="0">
                <a:latin typeface="Arial Narrow" panose="020B0606020202030204" pitchFamily="34" charset="0"/>
              </a:rPr>
              <a:t>Copy a partners actions </a:t>
            </a:r>
          </a:p>
          <a:p>
            <a:r>
              <a:rPr lang="en-GB" sz="900" dirty="0" smtClean="0">
                <a:latin typeface="Arial Narrow" panose="020B0606020202030204" pitchFamily="34" charset="0"/>
              </a:rPr>
              <a:t>Link 4 movements to create a dance phrase</a:t>
            </a:r>
          </a:p>
          <a:p>
            <a:r>
              <a:rPr lang="en-GB" sz="900" dirty="0" smtClean="0">
                <a:latin typeface="Arial Narrow" panose="020B0606020202030204" pitchFamily="34" charset="0"/>
              </a:rPr>
              <a:t>Work at a high, medium and low level </a:t>
            </a:r>
          </a:p>
          <a:p>
            <a:r>
              <a:rPr lang="en-GB" sz="900" dirty="0" smtClean="0">
                <a:latin typeface="Arial Narrow" panose="020B0606020202030204" pitchFamily="34" charset="0"/>
              </a:rPr>
              <a:t>Consider choreography when working with a partner – side by side, facing each other , back to back </a:t>
            </a:r>
          </a:p>
          <a:p>
            <a:r>
              <a:rPr lang="en-GB" sz="900" dirty="0" smtClean="0">
                <a:latin typeface="Arial Narrow" panose="020B0606020202030204" pitchFamily="34" charset="0"/>
              </a:rPr>
              <a:t>Comment on own and others work </a:t>
            </a:r>
            <a:endParaRPr lang="en-GB" sz="900" dirty="0">
              <a:latin typeface="Arial Narrow" panose="020B0606020202030204" pitchFamily="34" charset="0"/>
            </a:endParaRPr>
          </a:p>
          <a:p>
            <a:pPr algn="ctr"/>
            <a:endParaRPr lang="en-GB" sz="900" b="1" u="sng" dirty="0">
              <a:latin typeface="Arial Narrow" panose="020B0606020202030204" pitchFamily="34" charset="0"/>
            </a:endParaRPr>
          </a:p>
          <a:p>
            <a:endParaRPr lang="en-GB" sz="900" b="1" dirty="0">
              <a:latin typeface="Arial Narrow" panose="020B0606020202030204" pitchFamily="34" charset="0"/>
            </a:endParaRPr>
          </a:p>
          <a:p>
            <a:r>
              <a:rPr lang="en-GB" sz="900" b="1" dirty="0">
                <a:latin typeface="Arial Narrow" panose="020B0606020202030204" pitchFamily="34" charset="0"/>
              </a:rPr>
              <a:t> </a:t>
            </a:r>
          </a:p>
        </p:txBody>
      </p:sp>
      <p:sp>
        <p:nvSpPr>
          <p:cNvPr id="22" name="TextBox 21"/>
          <p:cNvSpPr txBox="1"/>
          <p:nvPr/>
        </p:nvSpPr>
        <p:spPr>
          <a:xfrm>
            <a:off x="2470115" y="837429"/>
            <a:ext cx="2050461" cy="2277547"/>
          </a:xfrm>
          <a:prstGeom prst="rect">
            <a:avLst/>
          </a:prstGeom>
          <a:noFill/>
        </p:spPr>
        <p:txBody>
          <a:bodyPr wrap="square" rtlCol="0">
            <a:spAutoFit/>
          </a:bodyPr>
          <a:lstStyle/>
          <a:p>
            <a:pPr lvl="0" algn="ctr"/>
            <a:r>
              <a:rPr lang="en-GB" sz="900" b="1" u="sng" dirty="0">
                <a:latin typeface="Arial Narrow" panose="020B0606020202030204" pitchFamily="34" charset="0"/>
              </a:rPr>
              <a:t>Computing </a:t>
            </a:r>
            <a:endParaRPr lang="en-GB" sz="900" b="1" u="sng" dirty="0" smtClean="0">
              <a:solidFill>
                <a:prstClr val="black"/>
              </a:solidFill>
              <a:latin typeface="Arial Narrow" panose="020B0606020202030204" pitchFamily="34" charset="0"/>
            </a:endParaRPr>
          </a:p>
          <a:p>
            <a:pPr lvl="0" algn="ctr"/>
            <a:endParaRPr lang="en-GB" sz="900" b="1" dirty="0">
              <a:solidFill>
                <a:prstClr val="black"/>
              </a:solidFill>
              <a:latin typeface="Arial Narrow" panose="020B0606020202030204" pitchFamily="34" charset="0"/>
            </a:endParaRPr>
          </a:p>
          <a:p>
            <a:r>
              <a:rPr lang="en-GB" sz="900" b="1" dirty="0" smtClean="0">
                <a:latin typeface="Arial Narrow" panose="020B0606020202030204" pitchFamily="34" charset="0"/>
              </a:rPr>
              <a:t>E-Safety</a:t>
            </a:r>
          </a:p>
          <a:p>
            <a:endParaRPr lang="en-GB" sz="900" b="1" dirty="0" smtClean="0">
              <a:latin typeface="Arial Narrow" panose="020B0606020202030204" pitchFamily="34" charset="0"/>
            </a:endParaRPr>
          </a:p>
          <a:p>
            <a:r>
              <a:rPr lang="en-GB" sz="900" dirty="0" smtClean="0">
                <a:latin typeface="Arial Narrow" panose="020B0606020202030204" pitchFamily="34" charset="0"/>
              </a:rPr>
              <a:t>Celebrate Safety Internet Day</a:t>
            </a:r>
          </a:p>
          <a:p>
            <a:r>
              <a:rPr lang="en-GB" sz="900" dirty="0" smtClean="0">
                <a:latin typeface="Arial Narrow" panose="020B0606020202030204" pitchFamily="34" charset="0"/>
              </a:rPr>
              <a:t>Identify ways of staying safe online</a:t>
            </a:r>
          </a:p>
          <a:p>
            <a:r>
              <a:rPr lang="en-GB" sz="900" dirty="0" smtClean="0">
                <a:latin typeface="Arial Narrow" panose="020B0606020202030204" pitchFamily="34" charset="0"/>
              </a:rPr>
              <a:t>Who to report inappropriate online behaviour to?</a:t>
            </a:r>
          </a:p>
          <a:p>
            <a:r>
              <a:rPr lang="en-GB" sz="900" dirty="0" smtClean="0">
                <a:latin typeface="Arial Narrow" panose="020B0606020202030204" pitchFamily="34" charset="0"/>
              </a:rPr>
              <a:t>Explore organisation who you can report an issue to</a:t>
            </a:r>
          </a:p>
          <a:p>
            <a:r>
              <a:rPr lang="en-GB" sz="900" dirty="0" smtClean="0">
                <a:latin typeface="Arial Narrow" panose="020B0606020202030204" pitchFamily="34" charset="0"/>
              </a:rPr>
              <a:t>Identify positive uses of the internet. </a:t>
            </a:r>
            <a:endParaRPr lang="en-GB" sz="900" dirty="0">
              <a:latin typeface="Arial Narrow" panose="020B0606020202030204" pitchFamily="34" charset="0"/>
            </a:endParaRPr>
          </a:p>
          <a:p>
            <a:endParaRPr lang="en-GB" sz="900" dirty="0">
              <a:latin typeface="Arial Narrow" panose="020B0606020202030204" pitchFamily="34" charset="0"/>
            </a:endParaRPr>
          </a:p>
          <a:p>
            <a:endParaRPr lang="en-GB" sz="800" dirty="0" smtClean="0">
              <a:latin typeface="Arial Narrow" panose="020B0606020202030204" pitchFamily="34" charset="0"/>
            </a:endParaRPr>
          </a:p>
          <a:p>
            <a:endParaRPr lang="en-GB" sz="800" b="1" i="1" dirty="0">
              <a:latin typeface="Arial Narrow" panose="020B0606020202030204" pitchFamily="34" charset="0"/>
            </a:endParaRPr>
          </a:p>
          <a:p>
            <a:endParaRPr lang="en-GB" sz="900" b="1" dirty="0">
              <a:latin typeface="Arial Narrow" panose="020B0606020202030204" pitchFamily="34" charset="0"/>
            </a:endParaRPr>
          </a:p>
          <a:p>
            <a:endParaRPr lang="en-GB" sz="900" b="1" dirty="0">
              <a:latin typeface="Arial Narrow" panose="020B0606020202030204" pitchFamily="34" charset="0"/>
            </a:endParaRPr>
          </a:p>
        </p:txBody>
      </p:sp>
      <p:sp>
        <p:nvSpPr>
          <p:cNvPr id="23" name="TextBox 22"/>
          <p:cNvSpPr txBox="1"/>
          <p:nvPr/>
        </p:nvSpPr>
        <p:spPr>
          <a:xfrm>
            <a:off x="4592584" y="883746"/>
            <a:ext cx="2101885" cy="2031325"/>
          </a:xfrm>
          <a:prstGeom prst="rect">
            <a:avLst/>
          </a:prstGeom>
          <a:noFill/>
        </p:spPr>
        <p:txBody>
          <a:bodyPr wrap="square" rtlCol="0">
            <a:spAutoFit/>
          </a:bodyPr>
          <a:lstStyle/>
          <a:p>
            <a:pPr algn="ctr"/>
            <a:r>
              <a:rPr lang="en-GB" sz="900" b="1" u="sng" dirty="0" smtClean="0">
                <a:latin typeface="Arial Narrow" panose="020B0606020202030204" pitchFamily="34" charset="0"/>
              </a:rPr>
              <a:t>English</a:t>
            </a:r>
            <a:endParaRPr lang="en-GB" sz="900" b="1" u="sng" dirty="0">
              <a:latin typeface="Arial Narrow" panose="020B0606020202030204" pitchFamily="34" charset="0"/>
            </a:endParaRPr>
          </a:p>
          <a:p>
            <a:pPr algn="ctr"/>
            <a:r>
              <a:rPr lang="en-GB" sz="900" b="1" u="sng" dirty="0">
                <a:latin typeface="Arial Narrow" panose="020B0606020202030204" pitchFamily="34" charset="0"/>
              </a:rPr>
              <a:t>Accreditation WJEC Entry Level  Pathway and AQA Unit </a:t>
            </a:r>
            <a:r>
              <a:rPr lang="en-GB" sz="900" b="1" u="sng" dirty="0" smtClean="0">
                <a:latin typeface="Arial Narrow" panose="020B0606020202030204" pitchFamily="34" charset="0"/>
              </a:rPr>
              <a:t>Awards</a:t>
            </a:r>
          </a:p>
          <a:p>
            <a:pPr algn="ctr"/>
            <a:endParaRPr lang="en-GB" sz="900" b="1" u="sng" dirty="0">
              <a:latin typeface="Arial Narrow" panose="020B0606020202030204" pitchFamily="34" charset="0"/>
            </a:endParaRPr>
          </a:p>
          <a:p>
            <a:pPr lvl="0"/>
            <a:r>
              <a:rPr lang="en-GB" sz="900" dirty="0" smtClean="0">
                <a:latin typeface="Arial Narrow" panose="020B0606020202030204" pitchFamily="34" charset="0"/>
              </a:rPr>
              <a:t>WJEC learners </a:t>
            </a:r>
            <a:r>
              <a:rPr lang="en-GB" sz="900" dirty="0">
                <a:latin typeface="Arial Narrow" panose="020B0606020202030204" pitchFamily="34" charset="0"/>
              </a:rPr>
              <a:t>will know </a:t>
            </a:r>
            <a:r>
              <a:rPr lang="en-GB" sz="900" dirty="0" smtClean="0">
                <a:latin typeface="Arial Narrow" panose="020B0606020202030204" pitchFamily="34" charset="0"/>
              </a:rPr>
              <a:t>the key elements of narratives.</a:t>
            </a:r>
          </a:p>
          <a:p>
            <a:pPr lvl="0"/>
            <a:r>
              <a:rPr lang="en-GB" sz="900" dirty="0" smtClean="0">
                <a:latin typeface="Arial Narrow" panose="020B0606020202030204" pitchFamily="34" charset="0"/>
              </a:rPr>
              <a:t>Learners will understand how narratives appeal to an audience and know events that occur in narratives.</a:t>
            </a:r>
          </a:p>
          <a:p>
            <a:pPr lvl="0"/>
            <a:r>
              <a:rPr lang="en-GB" sz="900" dirty="0" smtClean="0">
                <a:latin typeface="Arial Narrow" panose="020B0606020202030204" pitchFamily="34" charset="0"/>
              </a:rPr>
              <a:t>AQA Unit Award learners complete the unit Understanding Fiction. Learners will learn how a plot develops in terms of conflict and resolution. Both WJEC and AQA learners will write poems as an extension to their units.</a:t>
            </a:r>
            <a:endParaRPr lang="en-GB" sz="900" b="1" u="sng" dirty="0">
              <a:latin typeface="Arial Narrow" panose="020B0606020202030204" pitchFamily="34" charset="0"/>
            </a:endParaRPr>
          </a:p>
        </p:txBody>
      </p:sp>
      <p:sp>
        <p:nvSpPr>
          <p:cNvPr id="24" name="TextBox 23"/>
          <p:cNvSpPr txBox="1"/>
          <p:nvPr/>
        </p:nvSpPr>
        <p:spPr>
          <a:xfrm>
            <a:off x="6788828" y="859788"/>
            <a:ext cx="2050461" cy="2169825"/>
          </a:xfrm>
          <a:prstGeom prst="rect">
            <a:avLst/>
          </a:prstGeom>
          <a:noFill/>
        </p:spPr>
        <p:txBody>
          <a:bodyPr wrap="square" rtlCol="0">
            <a:spAutoFit/>
          </a:bodyPr>
          <a:lstStyle/>
          <a:p>
            <a:pPr algn="ctr"/>
            <a:r>
              <a:rPr lang="en-GB" sz="900" b="1" u="sng" dirty="0" smtClean="0">
                <a:latin typeface="Arial Narrow" panose="020B0606020202030204" pitchFamily="34" charset="0"/>
              </a:rPr>
              <a:t>Maths</a:t>
            </a:r>
          </a:p>
          <a:p>
            <a:endParaRPr lang="en-GB" sz="1200" dirty="0" smtClean="0"/>
          </a:p>
          <a:p>
            <a:r>
              <a:rPr lang="en-GB" sz="1200" b="1" u="sng" dirty="0" smtClean="0">
                <a:latin typeface="Arial Narrow" panose="020B0606020202030204" pitchFamily="34" charset="0"/>
              </a:rPr>
              <a:t>Working towards AQA Entry Level  Certificate</a:t>
            </a:r>
          </a:p>
          <a:p>
            <a:r>
              <a:rPr lang="en-GB" sz="1200" dirty="0" smtClean="0">
                <a:latin typeface="Arial Narrow" panose="020B0606020202030204" pitchFamily="34" charset="0"/>
              </a:rPr>
              <a:t>(Component 4) Money</a:t>
            </a:r>
          </a:p>
          <a:p>
            <a:r>
              <a:rPr lang="en-GB" sz="1200" dirty="0" smtClean="0">
                <a:latin typeface="Arial Narrow" panose="020B0606020202030204" pitchFamily="34" charset="0"/>
              </a:rPr>
              <a:t>(Component 3) Ratio  </a:t>
            </a:r>
          </a:p>
          <a:p>
            <a:r>
              <a:rPr lang="en-GB" sz="1200" dirty="0" smtClean="0">
                <a:latin typeface="Arial Narrow" panose="020B0606020202030204" pitchFamily="34" charset="0"/>
              </a:rPr>
              <a:t>(Component 7) Geometry</a:t>
            </a:r>
          </a:p>
          <a:p>
            <a:endParaRPr lang="en-GB" sz="900" b="1" u="sng" dirty="0" smtClean="0">
              <a:latin typeface="Arial Narrow" panose="020B0606020202030204" pitchFamily="34" charset="0"/>
            </a:endParaRPr>
          </a:p>
          <a:p>
            <a:endParaRPr lang="en-GB" sz="900" b="1" u="sng" dirty="0" smtClean="0">
              <a:latin typeface="Arial Narrow" panose="020B0606020202030204" pitchFamily="34" charset="0"/>
            </a:endParaRPr>
          </a:p>
          <a:p>
            <a:endParaRPr lang="en-GB" sz="900" b="1" u="sng" dirty="0">
              <a:latin typeface="Arial Narrow" panose="020B0606020202030204" pitchFamily="34" charset="0"/>
            </a:endParaRPr>
          </a:p>
          <a:p>
            <a:endParaRPr lang="en-GB" sz="900" b="1" u="sng" dirty="0" smtClean="0">
              <a:latin typeface="Arial Narrow" panose="020B0606020202030204" pitchFamily="34" charset="0"/>
            </a:endParaRPr>
          </a:p>
          <a:p>
            <a:r>
              <a:rPr lang="en-GB" sz="900" b="1" u="sng" dirty="0" smtClean="0">
                <a:latin typeface="Arial Narrow" panose="020B0606020202030204" pitchFamily="34" charset="0"/>
              </a:rPr>
              <a:t>  </a:t>
            </a:r>
            <a:endParaRPr lang="en-GB" sz="900" b="1" u="sng" dirty="0">
              <a:latin typeface="Arial Narrow" panose="020B0606020202030204" pitchFamily="34" charset="0"/>
            </a:endParaRPr>
          </a:p>
          <a:p>
            <a:endParaRPr lang="en-GB" sz="900" b="1" dirty="0">
              <a:latin typeface="Arial Narrow" panose="020B0606020202030204" pitchFamily="34" charset="0"/>
            </a:endParaRPr>
          </a:p>
        </p:txBody>
      </p:sp>
      <p:sp>
        <p:nvSpPr>
          <p:cNvPr id="25" name="TextBox 24"/>
          <p:cNvSpPr txBox="1"/>
          <p:nvPr/>
        </p:nvSpPr>
        <p:spPr>
          <a:xfrm>
            <a:off x="272486" y="3007253"/>
            <a:ext cx="2726035" cy="1769715"/>
          </a:xfrm>
          <a:prstGeom prst="rect">
            <a:avLst/>
          </a:prstGeom>
          <a:noFill/>
        </p:spPr>
        <p:txBody>
          <a:bodyPr wrap="square" rtlCol="0">
            <a:spAutoFit/>
          </a:bodyPr>
          <a:lstStyle/>
          <a:p>
            <a:pPr algn="ctr"/>
            <a:r>
              <a:rPr lang="en-GB" sz="900" b="1" u="sng" dirty="0" smtClean="0">
                <a:latin typeface="Arial Narrow" panose="020B0606020202030204" pitchFamily="34" charset="0"/>
              </a:rPr>
              <a:t>ASDAN</a:t>
            </a:r>
          </a:p>
          <a:p>
            <a:pPr algn="ctr"/>
            <a:endParaRPr lang="en-GB" sz="900" b="1" u="sng" dirty="0" smtClean="0">
              <a:solidFill>
                <a:srgbClr val="FF0000"/>
              </a:solidFill>
              <a:latin typeface="Arial Narrow" panose="020B0606020202030204" pitchFamily="34" charset="0"/>
            </a:endParaRPr>
          </a:p>
          <a:p>
            <a:r>
              <a:rPr lang="en-GB" sz="900" b="1" dirty="0" smtClean="0">
                <a:latin typeface="Arial Narrow" panose="020B0606020202030204" pitchFamily="34" charset="0"/>
              </a:rPr>
              <a:t>Working Towards the ASDAN Personal development programme.</a:t>
            </a:r>
            <a:endParaRPr lang="en-GB" sz="900" b="1" dirty="0">
              <a:latin typeface="Arial Narrow" panose="020B0606020202030204" pitchFamily="34" charset="0"/>
            </a:endParaRPr>
          </a:p>
          <a:p>
            <a:r>
              <a:rPr lang="en-GB" sz="900" dirty="0" smtClean="0">
                <a:latin typeface="Arial Narrow" panose="020B0606020202030204" pitchFamily="34" charset="0"/>
              </a:rPr>
              <a:t>7A </a:t>
            </a:r>
            <a:r>
              <a:rPr lang="en-GB" sz="900" dirty="0">
                <a:latin typeface="Arial Narrow" panose="020B0606020202030204" pitchFamily="34" charset="0"/>
              </a:rPr>
              <a:t>Health And Survival - Unit 2, 3, 4, 5, 6, 7, 9</a:t>
            </a:r>
          </a:p>
          <a:p>
            <a:r>
              <a:rPr lang="en-GB" sz="900" dirty="0">
                <a:latin typeface="Arial Narrow" panose="020B0606020202030204" pitchFamily="34" charset="0"/>
              </a:rPr>
              <a:t>8A World Of Work Unit </a:t>
            </a:r>
            <a:r>
              <a:rPr lang="en-GB" sz="900" dirty="0" smtClean="0">
                <a:latin typeface="Arial Narrow" panose="020B0606020202030204" pitchFamily="34" charset="0"/>
              </a:rPr>
              <a:t>1</a:t>
            </a:r>
          </a:p>
          <a:p>
            <a:r>
              <a:rPr lang="en-GB" sz="900" dirty="0">
                <a:latin typeface="Arial Narrow" panose="020B0606020202030204" pitchFamily="34" charset="0"/>
              </a:rPr>
              <a:t>2A Community</a:t>
            </a:r>
          </a:p>
          <a:p>
            <a:pPr algn="ctr"/>
            <a:endParaRPr lang="en-GB" sz="900" b="1" u="sng" dirty="0" smtClean="0">
              <a:latin typeface="Arial Narrow" panose="020B0606020202030204" pitchFamily="34" charset="0"/>
            </a:endParaRPr>
          </a:p>
          <a:p>
            <a:pPr algn="ctr"/>
            <a:endParaRPr lang="en-GB" sz="900" b="1" u="sng" dirty="0">
              <a:latin typeface="Arial Narrow" panose="020B0606020202030204" pitchFamily="34" charset="0"/>
            </a:endParaRPr>
          </a:p>
          <a:p>
            <a:pPr algn="ctr"/>
            <a:endParaRPr lang="en-GB" sz="900" b="1" u="sng" dirty="0" smtClean="0">
              <a:latin typeface="Arial Narrow" panose="020B0606020202030204" pitchFamily="34" charset="0"/>
            </a:endParaRPr>
          </a:p>
          <a:p>
            <a:pPr algn="ctr"/>
            <a:r>
              <a:rPr lang="en-GB" sz="900" b="1" u="sng" dirty="0" smtClean="0">
                <a:latin typeface="Arial Narrow" panose="020B0606020202030204" pitchFamily="34" charset="0"/>
              </a:rPr>
              <a:t>   </a:t>
            </a:r>
            <a:endParaRPr lang="en-GB" sz="900" b="1" u="sng" dirty="0">
              <a:latin typeface="Arial Narrow" panose="020B0606020202030204" pitchFamily="34" charset="0"/>
            </a:endParaRPr>
          </a:p>
          <a:p>
            <a:endParaRPr lang="en-GB" sz="1000" dirty="0">
              <a:solidFill>
                <a:srgbClr val="FF0000"/>
              </a:solidFill>
              <a:latin typeface="Arial Narrow" panose="020B0606020202030204" pitchFamily="34" charset="0"/>
            </a:endParaRPr>
          </a:p>
        </p:txBody>
      </p:sp>
      <p:sp>
        <p:nvSpPr>
          <p:cNvPr id="26" name="TextBox 25"/>
          <p:cNvSpPr txBox="1"/>
          <p:nvPr/>
        </p:nvSpPr>
        <p:spPr>
          <a:xfrm>
            <a:off x="6486485" y="3011318"/>
            <a:ext cx="2346094" cy="1615827"/>
          </a:xfrm>
          <a:prstGeom prst="rect">
            <a:avLst/>
          </a:prstGeom>
          <a:noFill/>
        </p:spPr>
        <p:txBody>
          <a:bodyPr wrap="square" rtlCol="0">
            <a:spAutoFit/>
          </a:bodyPr>
          <a:lstStyle/>
          <a:p>
            <a:pPr algn="ctr"/>
            <a:r>
              <a:rPr lang="en-GB" sz="900" b="1" u="sng" dirty="0">
                <a:latin typeface="Arial Narrow" panose="020B0606020202030204" pitchFamily="34" charset="0"/>
              </a:rPr>
              <a:t>PSCHE  </a:t>
            </a:r>
          </a:p>
          <a:p>
            <a:r>
              <a:rPr lang="en-GB" sz="900" b="1" u="sng" dirty="0">
                <a:latin typeface="Arial Narrow" panose="020B0606020202030204" pitchFamily="34" charset="0"/>
              </a:rPr>
              <a:t>Accreditation Pathway</a:t>
            </a:r>
          </a:p>
          <a:p>
            <a:endParaRPr lang="en-GB" sz="900" b="1" u="sng" dirty="0">
              <a:latin typeface="Arial Narrow" panose="020B0606020202030204" pitchFamily="34" charset="0"/>
            </a:endParaRPr>
          </a:p>
          <a:p>
            <a:r>
              <a:rPr lang="en-GB" sz="900" dirty="0" smtClean="0">
                <a:latin typeface="Arial Narrow" panose="020B0606020202030204" pitchFamily="34" charset="0"/>
              </a:rPr>
              <a:t>WJEC Entry Level Pathways</a:t>
            </a:r>
          </a:p>
          <a:p>
            <a:endParaRPr lang="en-GB" sz="900" dirty="0">
              <a:latin typeface="Arial Narrow" panose="020B0606020202030204" pitchFamily="34" charset="0"/>
            </a:endParaRPr>
          </a:p>
          <a:p>
            <a:r>
              <a:rPr lang="en-GB" sz="900" dirty="0" smtClean="0">
                <a:latin typeface="Arial Narrow" panose="020B0606020202030204" pitchFamily="34" charset="0"/>
              </a:rPr>
              <a:t>Using Technology in the home and community</a:t>
            </a:r>
          </a:p>
          <a:p>
            <a:r>
              <a:rPr lang="en-GB" sz="900" dirty="0" smtClean="0">
                <a:latin typeface="Arial Narrow" panose="020B0606020202030204" pitchFamily="34" charset="0"/>
              </a:rPr>
              <a:t>Managing money</a:t>
            </a:r>
          </a:p>
          <a:p>
            <a:endParaRPr lang="en-GB" sz="900" dirty="0">
              <a:solidFill>
                <a:srgbClr val="FF0000"/>
              </a:solidFill>
              <a:latin typeface="Arial Narrow" panose="020B0606020202030204" pitchFamily="34" charset="0"/>
            </a:endParaRPr>
          </a:p>
          <a:p>
            <a:endParaRPr lang="en-GB" sz="900" b="1" dirty="0" smtClean="0">
              <a:solidFill>
                <a:srgbClr val="FF0000"/>
              </a:solidFill>
              <a:latin typeface="Arial Narrow" panose="020B0606020202030204" pitchFamily="34" charset="0"/>
            </a:endParaRPr>
          </a:p>
          <a:p>
            <a:endParaRPr lang="en-GB" sz="900" b="1" dirty="0">
              <a:solidFill>
                <a:srgbClr val="FF0000"/>
              </a:solidFill>
              <a:latin typeface="Arial Narrow" panose="020B0606020202030204" pitchFamily="34" charset="0"/>
            </a:endParaRPr>
          </a:p>
          <a:p>
            <a:endParaRPr lang="en-GB" sz="900" dirty="0">
              <a:solidFill>
                <a:srgbClr val="FF0000"/>
              </a:solidFill>
              <a:latin typeface="Arial Narrow" panose="020B0606020202030204" pitchFamily="34" charset="0"/>
            </a:endParaRPr>
          </a:p>
        </p:txBody>
      </p:sp>
      <p:sp>
        <p:nvSpPr>
          <p:cNvPr id="27" name="TextBox 26"/>
          <p:cNvSpPr txBox="1"/>
          <p:nvPr/>
        </p:nvSpPr>
        <p:spPr>
          <a:xfrm>
            <a:off x="275320" y="4582235"/>
            <a:ext cx="2050461" cy="1200329"/>
          </a:xfrm>
          <a:prstGeom prst="rect">
            <a:avLst/>
          </a:prstGeom>
          <a:noFill/>
        </p:spPr>
        <p:txBody>
          <a:bodyPr wrap="square" rtlCol="0">
            <a:spAutoFit/>
          </a:bodyPr>
          <a:lstStyle/>
          <a:p>
            <a:pPr algn="ctr"/>
            <a:r>
              <a:rPr lang="en-GB" sz="900" b="1" u="sng" dirty="0" smtClean="0">
                <a:latin typeface="Arial Narrow" panose="020B0606020202030204" pitchFamily="34" charset="0"/>
              </a:rPr>
              <a:t>Science</a:t>
            </a:r>
          </a:p>
          <a:p>
            <a:pPr algn="ctr"/>
            <a:r>
              <a:rPr lang="en-GB" sz="900" b="1" u="sng" dirty="0">
                <a:latin typeface="Arial Narrow" panose="020B0606020202030204" pitchFamily="34" charset="0"/>
              </a:rPr>
              <a:t>Accreditation WJEC Entry Level  Pathway and AQA Unit </a:t>
            </a:r>
            <a:r>
              <a:rPr lang="en-GB" sz="900" b="1" u="sng" dirty="0" smtClean="0">
                <a:latin typeface="Arial Narrow" panose="020B0606020202030204" pitchFamily="34" charset="0"/>
              </a:rPr>
              <a:t>Awards</a:t>
            </a:r>
          </a:p>
          <a:p>
            <a:pPr algn="ctr"/>
            <a:endParaRPr lang="en-GB" sz="900" b="1" u="sng" dirty="0">
              <a:latin typeface="Arial Narrow" panose="020B0606020202030204" pitchFamily="34" charset="0"/>
            </a:endParaRPr>
          </a:p>
          <a:p>
            <a:pPr algn="ctr"/>
            <a:r>
              <a:rPr lang="en-GB" sz="900" b="1" dirty="0" smtClean="0">
                <a:latin typeface="Arial Narrow" panose="020B0606020202030204" pitchFamily="34" charset="0"/>
              </a:rPr>
              <a:t>Working </a:t>
            </a:r>
            <a:r>
              <a:rPr lang="en-GB" sz="900" b="1" dirty="0">
                <a:latin typeface="Arial Narrow" panose="020B0606020202030204" pitchFamily="34" charset="0"/>
              </a:rPr>
              <a:t>with electrical </a:t>
            </a:r>
            <a:r>
              <a:rPr lang="en-GB" sz="900" b="1" dirty="0" smtClean="0">
                <a:latin typeface="Arial Narrow" panose="020B0606020202030204" pitchFamily="34" charset="0"/>
              </a:rPr>
              <a:t>Circuits Entry </a:t>
            </a:r>
            <a:r>
              <a:rPr lang="en-GB" sz="900" b="1" dirty="0">
                <a:latin typeface="Arial Narrow" panose="020B0606020202030204" pitchFamily="34" charset="0"/>
              </a:rPr>
              <a:t>2 </a:t>
            </a:r>
          </a:p>
          <a:p>
            <a:pPr algn="ctr"/>
            <a:endParaRPr lang="en-GB" sz="900" b="1" dirty="0" smtClean="0">
              <a:latin typeface="Arial Narrow" panose="020B0606020202030204" pitchFamily="34" charset="0"/>
            </a:endParaRPr>
          </a:p>
          <a:p>
            <a:pPr algn="ctr"/>
            <a:r>
              <a:rPr lang="en-GB" sz="900" dirty="0" smtClean="0">
                <a:latin typeface="Arial Narrow" panose="020B0606020202030204" pitchFamily="34" charset="0"/>
              </a:rPr>
              <a:t>This </a:t>
            </a:r>
            <a:r>
              <a:rPr lang="en-GB" sz="900" dirty="0">
                <a:latin typeface="Arial Narrow" panose="020B0606020202030204" pitchFamily="34" charset="0"/>
              </a:rPr>
              <a:t>unit enables learners to explore themes connected with the use of electrical circuits. </a:t>
            </a:r>
          </a:p>
        </p:txBody>
      </p:sp>
      <p:sp>
        <p:nvSpPr>
          <p:cNvPr id="28" name="TextBox 27"/>
          <p:cNvSpPr txBox="1"/>
          <p:nvPr/>
        </p:nvSpPr>
        <p:spPr>
          <a:xfrm>
            <a:off x="2471285" y="4598436"/>
            <a:ext cx="2050461" cy="1892826"/>
          </a:xfrm>
          <a:prstGeom prst="rect">
            <a:avLst/>
          </a:prstGeom>
          <a:noFill/>
        </p:spPr>
        <p:txBody>
          <a:bodyPr wrap="square" rtlCol="0">
            <a:spAutoFit/>
          </a:bodyPr>
          <a:lstStyle/>
          <a:p>
            <a:pPr algn="ctr"/>
            <a:r>
              <a:rPr lang="en-GB" sz="900" b="1" u="sng" dirty="0">
                <a:latin typeface="Arial Narrow" panose="020B0606020202030204" pitchFamily="34" charset="0"/>
              </a:rPr>
              <a:t>Humanities  </a:t>
            </a:r>
            <a:endParaRPr lang="en-GB" sz="900" b="1" u="sng" dirty="0" smtClean="0">
              <a:latin typeface="Arial Narrow" panose="020B0606020202030204" pitchFamily="34" charset="0"/>
            </a:endParaRPr>
          </a:p>
          <a:p>
            <a:pPr algn="ctr"/>
            <a:r>
              <a:rPr lang="en-GB" sz="900" b="1" u="sng" dirty="0" smtClean="0">
                <a:latin typeface="Arial Narrow" panose="020B0606020202030204" pitchFamily="34" charset="0"/>
              </a:rPr>
              <a:t>Accreditation Pathway</a:t>
            </a:r>
          </a:p>
          <a:p>
            <a:pPr algn="ctr"/>
            <a:r>
              <a:rPr lang="en-GB" sz="900" b="1" dirty="0" smtClean="0">
                <a:latin typeface="Arial Narrow" panose="020B0606020202030204" pitchFamily="34" charset="0"/>
              </a:rPr>
              <a:t>A </a:t>
            </a:r>
            <a:r>
              <a:rPr lang="en-GB" sz="900" b="1" dirty="0">
                <a:latin typeface="Arial Narrow" panose="020B0606020202030204" pitchFamily="34" charset="0"/>
              </a:rPr>
              <a:t>British Society in the Past (4 Units)Entry </a:t>
            </a:r>
            <a:r>
              <a:rPr lang="en-GB" sz="900" b="1" dirty="0" smtClean="0">
                <a:latin typeface="Arial Narrow" panose="020B0606020202030204" pitchFamily="34" charset="0"/>
              </a:rPr>
              <a:t>2</a:t>
            </a:r>
          </a:p>
          <a:p>
            <a:pPr algn="ctr"/>
            <a:r>
              <a:rPr lang="en-GB" sz="900" dirty="0" smtClean="0">
                <a:latin typeface="Arial Narrow" panose="020B0606020202030204" pitchFamily="34" charset="0"/>
              </a:rPr>
              <a:t>This </a:t>
            </a:r>
            <a:r>
              <a:rPr lang="en-GB" sz="900" dirty="0">
                <a:latin typeface="Arial Narrow" panose="020B0606020202030204" pitchFamily="34" charset="0"/>
              </a:rPr>
              <a:t>unit aims to help learners to understand key features that affected people’s lives in Britain in the past. This will be through a study of a short period of British history. In particular learners will be taught about similarities and differences between past and present and be encouraged to use historical sources to find out about this society.</a:t>
            </a:r>
            <a:endParaRPr lang="en-GB" sz="900" dirty="0" smtClean="0">
              <a:latin typeface="Arial Narrow" panose="020B0606020202030204" pitchFamily="34" charset="0"/>
            </a:endParaRPr>
          </a:p>
        </p:txBody>
      </p:sp>
      <p:sp>
        <p:nvSpPr>
          <p:cNvPr id="29" name="TextBox 28"/>
          <p:cNvSpPr txBox="1"/>
          <p:nvPr/>
        </p:nvSpPr>
        <p:spPr>
          <a:xfrm>
            <a:off x="4666138" y="4637551"/>
            <a:ext cx="2050461" cy="1892826"/>
          </a:xfrm>
          <a:prstGeom prst="rect">
            <a:avLst/>
          </a:prstGeom>
          <a:noFill/>
        </p:spPr>
        <p:txBody>
          <a:bodyPr wrap="square" rtlCol="0">
            <a:spAutoFit/>
          </a:bodyPr>
          <a:lstStyle/>
          <a:p>
            <a:pPr algn="ctr"/>
            <a:r>
              <a:rPr lang="en-GB" sz="900" b="1" u="sng" dirty="0" smtClean="0">
                <a:latin typeface="Arial Narrow" panose="020B0606020202030204" pitchFamily="34" charset="0"/>
              </a:rPr>
              <a:t>Art</a:t>
            </a:r>
          </a:p>
          <a:p>
            <a:r>
              <a:rPr lang="en-GB" sz="900" b="1" u="sng" dirty="0" smtClean="0">
                <a:latin typeface="Arial Narrow" panose="020B0606020202030204" pitchFamily="34" charset="0"/>
              </a:rPr>
              <a:t>Accreditation pathway</a:t>
            </a:r>
            <a:endParaRPr lang="en-GB" sz="900" dirty="0" smtClean="0">
              <a:latin typeface="Arial Narrow" panose="020B0606020202030204" pitchFamily="34" charset="0"/>
            </a:endParaRPr>
          </a:p>
          <a:p>
            <a:r>
              <a:rPr lang="en-GB" sz="900" b="1" dirty="0">
                <a:latin typeface="Arial Narrow" panose="020B0606020202030204" pitchFamily="34" charset="0"/>
              </a:rPr>
              <a:t>Arts Award Bronze     AQA Awards</a:t>
            </a:r>
          </a:p>
          <a:p>
            <a:endParaRPr lang="en-GB" sz="900" dirty="0">
              <a:latin typeface="Arial Narrow" panose="020B0606020202030204" pitchFamily="34" charset="0"/>
            </a:endParaRPr>
          </a:p>
          <a:p>
            <a:r>
              <a:rPr lang="en-GB" sz="900" dirty="0">
                <a:latin typeface="Arial Narrow" panose="020B0606020202030204" pitchFamily="34" charset="0"/>
              </a:rPr>
              <a:t>Working using a variety of techniques and materials, students will make work based on individual interests and themes. Planning, designing, making, developing skills and evaluating work. Researching the work of other Artists and making work in similar ways.    </a:t>
            </a:r>
            <a:r>
              <a:rPr lang="en-GB" sz="900" dirty="0" smtClean="0">
                <a:latin typeface="Arial Narrow" panose="020B0606020202030204" pitchFamily="34" charset="0"/>
              </a:rPr>
              <a:t>Students will also teach someone an arts skill.  </a:t>
            </a:r>
            <a:endParaRPr lang="en-GB" sz="900" dirty="0">
              <a:latin typeface="Arial Narrow" panose="020B0606020202030204" pitchFamily="34" charset="0"/>
            </a:endParaRPr>
          </a:p>
          <a:p>
            <a:r>
              <a:rPr lang="en-GB" sz="900" b="1" u="sng" dirty="0" smtClean="0">
                <a:latin typeface="Arial Narrow" panose="020B0606020202030204" pitchFamily="34" charset="0"/>
              </a:rPr>
              <a:t>  </a:t>
            </a:r>
            <a:endParaRPr lang="en-GB" sz="900" b="1" u="sng" dirty="0">
              <a:latin typeface="Arial Narrow" panose="020B0606020202030204" pitchFamily="34" charset="0"/>
            </a:endParaRPr>
          </a:p>
        </p:txBody>
      </p:sp>
      <p:sp>
        <p:nvSpPr>
          <p:cNvPr id="30" name="TextBox 29"/>
          <p:cNvSpPr txBox="1"/>
          <p:nvPr/>
        </p:nvSpPr>
        <p:spPr>
          <a:xfrm>
            <a:off x="6973986" y="4547349"/>
            <a:ext cx="1858593" cy="2169825"/>
          </a:xfrm>
          <a:prstGeom prst="rect">
            <a:avLst/>
          </a:prstGeom>
          <a:noFill/>
        </p:spPr>
        <p:txBody>
          <a:bodyPr wrap="square" rtlCol="0">
            <a:spAutoFit/>
          </a:bodyPr>
          <a:lstStyle/>
          <a:p>
            <a:pPr algn="ctr"/>
            <a:r>
              <a:rPr lang="en-GB" sz="900" b="1" u="sng" dirty="0">
                <a:latin typeface="Arial Narrow" panose="020B0606020202030204" pitchFamily="34" charset="0"/>
              </a:rPr>
              <a:t>Music  </a:t>
            </a:r>
          </a:p>
          <a:p>
            <a:pPr algn="ctr"/>
            <a:r>
              <a:rPr lang="en-GB" sz="900" b="1" u="sng" dirty="0" smtClean="0">
                <a:latin typeface="Arial Narrow" panose="020B0606020202030204" pitchFamily="34" charset="0"/>
              </a:rPr>
              <a:t>Accreditation Pathway</a:t>
            </a:r>
          </a:p>
          <a:p>
            <a:pPr algn="ctr"/>
            <a:r>
              <a:rPr lang="en-GB" sz="900" b="1" u="sng" dirty="0" smtClean="0">
                <a:latin typeface="Arial Narrow" panose="020B0606020202030204" pitchFamily="34" charset="0"/>
              </a:rPr>
              <a:t>AQA </a:t>
            </a:r>
            <a:r>
              <a:rPr lang="en-GB" sz="900" b="1" u="sng" dirty="0">
                <a:latin typeface="Arial Narrow" panose="020B0606020202030204" pitchFamily="34" charset="0"/>
              </a:rPr>
              <a:t>Unit Award Scheme: Music and Dance. </a:t>
            </a:r>
            <a:endParaRPr lang="en-GB" sz="900" b="1" u="sng" dirty="0" smtClean="0">
              <a:latin typeface="Arial Narrow" panose="020B0606020202030204" pitchFamily="34" charset="0"/>
            </a:endParaRPr>
          </a:p>
          <a:p>
            <a:r>
              <a:rPr lang="en-GB" sz="900" dirty="0" smtClean="0">
                <a:latin typeface="Arial Narrow" panose="020B0606020202030204" pitchFamily="34" charset="0"/>
              </a:rPr>
              <a:t>This </a:t>
            </a:r>
            <a:r>
              <a:rPr lang="en-GB" sz="900" dirty="0">
                <a:latin typeface="Arial Narrow" panose="020B0606020202030204" pitchFamily="34" charset="0"/>
              </a:rPr>
              <a:t>accreditation aims to allow the learner the opportunity to respond physically to music, match music to movement, and to listen to and to watch  different types of dance music. The theme in Upper School is ‘We Are Not Amused’ – (Victorian Era) and so the topic will be looked at through the perspective of children of the time and themes relating to popular stories of the day. </a:t>
            </a:r>
            <a:endParaRPr lang="en-GB" sz="900" dirty="0">
              <a:solidFill>
                <a:srgbClr val="FF0000"/>
              </a:solidFill>
              <a:latin typeface="Arial Narrow" panose="020B060602020203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988" y="238768"/>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4914" y="241894"/>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xplosion 1 4"/>
          <p:cNvSpPr/>
          <p:nvPr/>
        </p:nvSpPr>
        <p:spPr>
          <a:xfrm>
            <a:off x="3233930" y="2823375"/>
            <a:ext cx="2771125" cy="1811929"/>
          </a:xfrm>
          <a:prstGeom prst="irregularSeal1">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ysClr val="windowText" lastClr="000000"/>
                </a:solidFill>
              </a:rPr>
              <a:t>Spring 2023</a:t>
            </a:r>
          </a:p>
          <a:p>
            <a:pPr algn="ctr"/>
            <a:r>
              <a:rPr lang="en-GB" b="1" dirty="0" smtClean="0">
                <a:solidFill>
                  <a:sysClr val="windowText" lastClr="000000"/>
                </a:solidFill>
              </a:rPr>
              <a:t>We are not amused</a:t>
            </a:r>
          </a:p>
        </p:txBody>
      </p:sp>
      <p:sp>
        <p:nvSpPr>
          <p:cNvPr id="6" name="Rectangle 1"/>
          <p:cNvSpPr>
            <a:spLocks noChangeArrowheads="1"/>
          </p:cNvSpPr>
          <p:nvPr/>
        </p:nvSpPr>
        <p:spPr bwMode="auto">
          <a:xfrm flipV="1">
            <a:off x="5060054" y="1293876"/>
            <a:ext cx="930401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(SID)  </a:t>
            </a:r>
            <a:r>
              <a:rPr kumimoji="0" lang="en-GB" altLang="en-US"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hlinkClick r:id="rId3"/>
              </a:rPr>
              <a:t>Homepage - UK Safer Internet Centre</a:t>
            </a:r>
            <a:r>
              <a:rPr kumimoji="0" lang="en-GB" altLang="en-US" sz="800" b="0" i="0" u="none" strike="noStrike" cap="none" normalizeH="0" baseline="0" smtClean="0">
                <a:ln>
                  <a:noFill/>
                </a:ln>
                <a:solidFill>
                  <a:schemeClr val="tx1"/>
                </a:solidFill>
                <a:effectLst/>
                <a:latin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6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buNone/>
            </a:pPr>
            <a:endParaRPr lang="en-GB" sz="900" dirty="0" smtClean="0">
              <a:latin typeface="Arial Narrow" panose="020B0606020202030204" pitchFamily="34" charset="0"/>
            </a:endParaRPr>
          </a:p>
        </p:txBody>
      </p:sp>
    </p:spTree>
    <p:extLst>
      <p:ext uri="{BB962C8B-B14F-4D97-AF65-F5344CB8AC3E}">
        <p14:creationId xmlns:p14="http://schemas.microsoft.com/office/powerpoint/2010/main" val="4020787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525</Words>
  <Application>Microsoft Office PowerPoint</Application>
  <PresentationFormat>On-screen Show (4:3)</PresentationFormat>
  <Paragraphs>85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Times New Roman</vt:lpstr>
      <vt:lpstr>Office Theme</vt:lpstr>
      <vt:lpstr> Hawking Curriculum Overview  Spring  2023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4 Curriculum Overview  Autumn 2015</dc:title>
  <dc:creator>Fiona Bell</dc:creator>
  <cp:lastModifiedBy>Fiona Bell</cp:lastModifiedBy>
  <cp:revision>108</cp:revision>
  <cp:lastPrinted>2018-09-06T11:45:44Z</cp:lastPrinted>
  <dcterms:created xsi:type="dcterms:W3CDTF">2015-10-08T10:49:43Z</dcterms:created>
  <dcterms:modified xsi:type="dcterms:W3CDTF">2023-01-09T10:45:36Z</dcterms:modified>
</cp:coreProperties>
</file>